
<file path=[Content_Types].xml><?xml version="1.0" encoding="utf-8"?>
<Types xmlns="http://schemas.openxmlformats.org/package/2006/content-types">
  <Default Extension="png" ContentType="image/png"/>
  <Default Extension="pdf" ContentType="application/pd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7" r:id="rId3"/>
    <p:sldId id="258" r:id="rId4"/>
    <p:sldId id="260" r:id="rId5"/>
    <p:sldId id="261" r:id="rId6"/>
    <p:sldId id="262" r:id="rId7"/>
    <p:sldId id="263" r:id="rId8"/>
    <p:sldId id="264" r:id="rId9"/>
    <p:sldId id="265" r:id="rId10"/>
    <p:sldId id="266" r:id="rId11"/>
    <p:sldId id="270" r:id="rId12"/>
    <p:sldId id="271" r:id="rId13"/>
    <p:sldId id="272" r:id="rId14"/>
    <p:sldId id="273" r:id="rId15"/>
    <p:sldId id="274" r:id="rId16"/>
    <p:sldId id="276" r:id="rId17"/>
    <p:sldId id="277" r:id="rId18"/>
    <p:sldId id="278" r:id="rId19"/>
    <p:sldId id="279" r:id="rId20"/>
    <p:sldId id="280" r:id="rId21"/>
    <p:sldId id="268" r:id="rId22"/>
    <p:sldId id="269" r:id="rId23"/>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66"/>
      </p:cViewPr>
      <p:guideLst>
        <p:guide orient="horz" pos="2160"/>
        <p:guide pos="292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8154"/>
          </a:xfrm>
          <a:prstGeom prst="rect">
            <a:avLst/>
          </a:prstGeom>
        </p:spPr>
        <p:txBody>
          <a:bodyPr vert="horz" lIns="93936" tIns="46968" rIns="93936" bIns="46968" rtlCol="0"/>
          <a:lstStyle>
            <a:lvl1pPr algn="l">
              <a:defRPr sz="1200"/>
            </a:lvl1pPr>
          </a:lstStyle>
          <a:p>
            <a:endParaRPr lang="en-US"/>
          </a:p>
        </p:txBody>
      </p:sp>
      <p:sp>
        <p:nvSpPr>
          <p:cNvPr id="3" name="Date Placeholder 2"/>
          <p:cNvSpPr>
            <a:spLocks noGrp="1"/>
          </p:cNvSpPr>
          <p:nvPr>
            <p:ph type="dt" idx="1"/>
          </p:nvPr>
        </p:nvSpPr>
        <p:spPr>
          <a:xfrm>
            <a:off x="4008705" y="0"/>
            <a:ext cx="3066733" cy="468154"/>
          </a:xfrm>
          <a:prstGeom prst="rect">
            <a:avLst/>
          </a:prstGeom>
        </p:spPr>
        <p:txBody>
          <a:bodyPr vert="horz" lIns="93936" tIns="46968" rIns="93936" bIns="46968" rtlCol="0"/>
          <a:lstStyle>
            <a:lvl1pPr algn="r">
              <a:defRPr sz="1200"/>
            </a:lvl1pPr>
          </a:lstStyle>
          <a:p>
            <a:fld id="{DD17D3DC-97CE-3D4E-BAD1-7D62FA930E60}" type="datetimeFigureOut">
              <a:rPr lang="en-US" smtClean="0"/>
              <a:t>2/25/2013</a:t>
            </a:fld>
            <a:endParaRPr lang="en-US"/>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3936" tIns="46968" rIns="93936" bIns="46968" rtlCol="0" anchor="ctr"/>
          <a:lstStyle/>
          <a:p>
            <a:endParaRPr lang="en-US"/>
          </a:p>
        </p:txBody>
      </p:sp>
      <p:sp>
        <p:nvSpPr>
          <p:cNvPr id="5" name="Notes Placeholder 4"/>
          <p:cNvSpPr>
            <a:spLocks noGrp="1"/>
          </p:cNvSpPr>
          <p:nvPr>
            <p:ph type="body" sz="quarter" idx="3"/>
          </p:nvPr>
        </p:nvSpPr>
        <p:spPr>
          <a:xfrm>
            <a:off x="707708" y="4447461"/>
            <a:ext cx="5661660" cy="4213384"/>
          </a:xfrm>
          <a:prstGeom prst="rect">
            <a:avLst/>
          </a:prstGeom>
        </p:spPr>
        <p:txBody>
          <a:bodyPr vert="horz" lIns="93936" tIns="46968" rIns="93936" bIns="4696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93296"/>
            <a:ext cx="3066733" cy="468154"/>
          </a:xfrm>
          <a:prstGeom prst="rect">
            <a:avLst/>
          </a:prstGeom>
        </p:spPr>
        <p:txBody>
          <a:bodyPr vert="horz" lIns="93936" tIns="46968" rIns="93936" bIns="46968"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893296"/>
            <a:ext cx="3066733" cy="468154"/>
          </a:xfrm>
          <a:prstGeom prst="rect">
            <a:avLst/>
          </a:prstGeom>
        </p:spPr>
        <p:txBody>
          <a:bodyPr vert="horz" lIns="93936" tIns="46968" rIns="93936" bIns="46968" rtlCol="0" anchor="b"/>
          <a:lstStyle>
            <a:lvl1pPr algn="r">
              <a:defRPr sz="1200"/>
            </a:lvl1pPr>
          </a:lstStyle>
          <a:p>
            <a:fld id="{235750D3-7126-BA4B-8E43-25A89BE9A394}" type="slidenum">
              <a:rPr lang="en-US" smtClean="0"/>
              <a:t>‹#›</a:t>
            </a:fld>
            <a:endParaRPr lang="en-US"/>
          </a:p>
        </p:txBody>
      </p:sp>
    </p:spTree>
    <p:extLst>
      <p:ext uri="{BB962C8B-B14F-4D97-AF65-F5344CB8AC3E}">
        <p14:creationId xmlns:p14="http://schemas.microsoft.com/office/powerpoint/2010/main" val="20017562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F0B7938-2285-4F45-988C-B5547F26B41E}" type="datetimeFigureOut">
              <a:rPr lang="en-US" smtClean="0"/>
              <a:pPr/>
              <a:t>2/25/2013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C1C7BF-15B7-4CD4-AD5B-7B880F5179D8}"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0B7938-2285-4F45-988C-B5547F26B41E}" type="datetimeFigureOut">
              <a:rPr lang="en-US" smtClean="0"/>
              <a:pPr/>
              <a:t>2/25/2013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C1C7BF-15B7-4CD4-AD5B-7B880F5179D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F0B7938-2285-4F45-988C-B5547F26B41E}" type="datetimeFigureOut">
              <a:rPr lang="en-US" smtClean="0"/>
              <a:pPr/>
              <a:t>2/25/2013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C1C7BF-15B7-4CD4-AD5B-7B880F5179D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0F0B7938-2285-4F45-988C-B5547F26B41E}" type="datetimeFigureOut">
              <a:rPr lang="en-US" smtClean="0"/>
              <a:pPr/>
              <a:t>2/25/2013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C1C7BF-15B7-4CD4-AD5B-7B880F5179D8}"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0B7938-2285-4F45-988C-B5547F26B41E}" type="datetimeFigureOut">
              <a:rPr lang="en-US" smtClean="0"/>
              <a:pPr/>
              <a:t>2/25/2013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C1C7BF-15B7-4CD4-AD5B-7B880F5179D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F0B7938-2285-4F45-988C-B5547F26B41E}" type="datetimeFigureOut">
              <a:rPr lang="en-US" smtClean="0"/>
              <a:pPr/>
              <a:t>2/25/2013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C1C7BF-15B7-4CD4-AD5B-7B880F5179D8}"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F0B7938-2285-4F45-988C-B5547F26B41E}" type="datetimeFigureOut">
              <a:rPr lang="en-US" smtClean="0"/>
              <a:pPr/>
              <a:t>2/25/2013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C1C7BF-15B7-4CD4-AD5B-7B880F5179D8}"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F0B7938-2285-4F45-988C-B5547F26B41E}" type="datetimeFigureOut">
              <a:rPr lang="en-US" smtClean="0"/>
              <a:pPr/>
              <a:t>2/25/2013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C1C7BF-15B7-4CD4-AD5B-7B880F5179D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0B7938-2285-4F45-988C-B5547F26B41E}" type="datetimeFigureOut">
              <a:rPr lang="en-US" smtClean="0"/>
              <a:pPr/>
              <a:t>2/25/2013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C1C7BF-15B7-4CD4-AD5B-7B880F5179D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0B7938-2285-4F45-988C-B5547F26B41E}" type="datetimeFigureOut">
              <a:rPr lang="en-US" smtClean="0"/>
              <a:pPr/>
              <a:t>2/25/2013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C1C7BF-15B7-4CD4-AD5B-7B880F5179D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0B7938-2285-4F45-988C-B5547F26B41E}" type="datetimeFigureOut">
              <a:rPr lang="en-US" smtClean="0"/>
              <a:pPr/>
              <a:t>2/25/2013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C1C7BF-15B7-4CD4-AD5B-7B880F5179D8}"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0F0B7938-2285-4F45-988C-B5547F26B41E}" type="datetimeFigureOut">
              <a:rPr lang="en-US" smtClean="0"/>
              <a:pPr/>
              <a:t>2/25/2013</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C1C1C7BF-15B7-4CD4-AD5B-7B880F5179D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pdf"/><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73795" y="5052545"/>
            <a:ext cx="5637010" cy="1119655"/>
          </a:xfrm>
        </p:spPr>
        <p:txBody>
          <a:bodyPr>
            <a:normAutofit fontScale="62500" lnSpcReduction="20000"/>
          </a:bodyPr>
          <a:lstStyle/>
          <a:p>
            <a:r>
              <a:rPr lang="en-US" sz="2400" dirty="0"/>
              <a:t>Presented by Jennifer Coughlin</a:t>
            </a:r>
          </a:p>
          <a:p>
            <a:r>
              <a:rPr lang="en-US" sz="2400" dirty="0"/>
              <a:t>www.brotherslaw.com</a:t>
            </a:r>
          </a:p>
          <a:p>
            <a:r>
              <a:rPr lang="en-US" sz="2400" dirty="0"/>
              <a:t>Eugene, </a:t>
            </a:r>
            <a:r>
              <a:rPr lang="en-US" sz="2400" dirty="0" smtClean="0"/>
              <a:t>Oregon</a:t>
            </a:r>
          </a:p>
          <a:p>
            <a:r>
              <a:rPr lang="en-US" sz="2400" dirty="0"/>
              <a:t>April 10, 2013</a:t>
            </a:r>
          </a:p>
          <a:p>
            <a:endParaRPr lang="en-US" sz="2400" dirty="0"/>
          </a:p>
          <a:p>
            <a:endParaRPr lang="en-US" dirty="0"/>
          </a:p>
        </p:txBody>
      </p:sp>
      <p:sp>
        <p:nvSpPr>
          <p:cNvPr id="2" name="Title 1"/>
          <p:cNvSpPr>
            <a:spLocks noGrp="1"/>
          </p:cNvSpPr>
          <p:nvPr>
            <p:ph type="ctrTitle"/>
          </p:nvPr>
        </p:nvSpPr>
        <p:spPr/>
        <p:txBody>
          <a:bodyPr/>
          <a:lstStyle/>
          <a:p>
            <a:pPr algn="ctr"/>
            <a:r>
              <a:rPr lang="en-US" dirty="0" smtClean="0"/>
              <a:t>Medical Records Subpoenas</a:t>
            </a:r>
            <a:endParaRPr lang="en-US" dirty="0"/>
          </a:p>
        </p:txBody>
      </p:sp>
    </p:spTree>
    <p:extLst>
      <p:ext uri="{BB962C8B-B14F-4D97-AF65-F5344CB8AC3E}">
        <p14:creationId xmlns:p14="http://schemas.microsoft.com/office/powerpoint/2010/main" val="73411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8200" y="2209800"/>
            <a:ext cx="3636085" cy="1258493"/>
          </a:xfrm>
        </p:spPr>
        <p:txBody>
          <a:bodyPr/>
          <a:lstStyle/>
          <a:p>
            <a:r>
              <a:rPr lang="en-US" sz="4000" dirty="0" smtClean="0"/>
              <a:t>Information to Secure</a:t>
            </a:r>
            <a:endParaRPr lang="en-US" sz="4000" dirty="0"/>
          </a:p>
        </p:txBody>
      </p:sp>
      <p:sp>
        <p:nvSpPr>
          <p:cNvPr id="3" name="Content Placeholder 2"/>
          <p:cNvSpPr>
            <a:spLocks noGrp="1"/>
          </p:cNvSpPr>
          <p:nvPr>
            <p:ph idx="1"/>
          </p:nvPr>
        </p:nvSpPr>
        <p:spPr>
          <a:xfrm>
            <a:off x="457200" y="762000"/>
            <a:ext cx="4017085" cy="4894730"/>
          </a:xfrm>
        </p:spPr>
        <p:txBody>
          <a:bodyPr/>
          <a:lstStyle/>
          <a:p>
            <a:pPr>
              <a:lnSpc>
                <a:spcPct val="150000"/>
              </a:lnSpc>
            </a:pPr>
            <a:r>
              <a:rPr lang="en-US" dirty="0" smtClean="0"/>
              <a:t>When was subpoena served?</a:t>
            </a:r>
          </a:p>
          <a:p>
            <a:pPr>
              <a:lnSpc>
                <a:spcPct val="150000"/>
              </a:lnSpc>
            </a:pPr>
            <a:r>
              <a:rPr lang="en-US" dirty="0" smtClean="0"/>
              <a:t>How and upon whom was it served?</a:t>
            </a:r>
          </a:p>
          <a:p>
            <a:pPr>
              <a:lnSpc>
                <a:spcPct val="150000"/>
              </a:lnSpc>
            </a:pPr>
            <a:r>
              <a:rPr lang="en-US" dirty="0" smtClean="0"/>
              <a:t>What documents accompanied the subpoena?</a:t>
            </a:r>
          </a:p>
          <a:p>
            <a:pPr>
              <a:lnSpc>
                <a:spcPct val="150000"/>
              </a:lnSpc>
            </a:pPr>
            <a:r>
              <a:rPr lang="en-US" dirty="0" smtClean="0"/>
              <a:t>Is there a release on file to disclose the information sought?</a:t>
            </a:r>
          </a:p>
          <a:p>
            <a:pPr>
              <a:lnSpc>
                <a:spcPct val="150000"/>
              </a:lnSpc>
            </a:pPr>
            <a:endParaRPr lang="en-US" dirty="0"/>
          </a:p>
        </p:txBody>
      </p:sp>
      <p:sp>
        <p:nvSpPr>
          <p:cNvPr id="4" name="Text Placeholder 3"/>
          <p:cNvSpPr>
            <a:spLocks noGrp="1"/>
          </p:cNvSpPr>
          <p:nvPr>
            <p:ph type="body" sz="half" idx="2"/>
          </p:nvPr>
        </p:nvSpPr>
        <p:spPr>
          <a:xfrm>
            <a:off x="4648200" y="3505200"/>
            <a:ext cx="3388660" cy="2139518"/>
          </a:xfrm>
        </p:spPr>
        <p:txBody>
          <a:bodyPr anchor="ctr">
            <a:normAutofit/>
          </a:bodyPr>
          <a:lstStyle/>
          <a:p>
            <a:pPr marL="285750" indent="-285750">
              <a:buFont typeface="Arial" pitchFamily="34" charset="0"/>
              <a:buChar char="•"/>
            </a:pPr>
            <a:r>
              <a:rPr lang="en-US" sz="2000" dirty="0" smtClean="0"/>
              <a:t>Has the witness:</a:t>
            </a:r>
          </a:p>
          <a:p>
            <a:pPr marL="742950" lvl="1" indent="-285750">
              <a:buFont typeface="Arial" pitchFamily="34" charset="0"/>
              <a:buChar char="•"/>
            </a:pPr>
            <a:r>
              <a:rPr lang="en-US" sz="1600" dirty="0" smtClean="0"/>
              <a:t>Agreed to the time and date?</a:t>
            </a:r>
          </a:p>
          <a:p>
            <a:pPr marL="742950" lvl="1" indent="-285750">
              <a:buFont typeface="Arial" pitchFamily="34" charset="0"/>
              <a:buChar char="•"/>
            </a:pPr>
            <a:r>
              <a:rPr lang="en-US" sz="1600" dirty="0" smtClean="0"/>
              <a:t>Talked to the attorney issuing the subpoena?</a:t>
            </a:r>
            <a:endParaRPr lang="en-US" sz="1600" dirty="0"/>
          </a:p>
        </p:txBody>
      </p:sp>
    </p:spTree>
    <p:extLst>
      <p:ext uri="{BB962C8B-B14F-4D97-AF65-F5344CB8AC3E}">
        <p14:creationId xmlns:p14="http://schemas.microsoft.com/office/powerpoint/2010/main" val="2064753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2895600" y="4648200"/>
            <a:ext cx="5967412" cy="2424113"/>
          </a:xfrm>
        </p:spPr>
        <p:txBody>
          <a:bodyPr/>
          <a:lstStyle/>
          <a:p>
            <a:r>
              <a:rPr lang="en-US" dirty="0" smtClean="0"/>
              <a:t>Criminal Proceedings</a:t>
            </a:r>
            <a:endParaRPr lang="en-US" dirty="0"/>
          </a:p>
        </p:txBody>
      </p:sp>
      <p:sp>
        <p:nvSpPr>
          <p:cNvPr id="22" name="Alternate Process 21"/>
          <p:cNvSpPr/>
          <p:nvPr/>
        </p:nvSpPr>
        <p:spPr>
          <a:xfrm>
            <a:off x="1066800" y="990600"/>
            <a:ext cx="6629400" cy="3048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dirty="0" smtClean="0"/>
              <a:t>ORS 136.447</a:t>
            </a:r>
          </a:p>
          <a:p>
            <a:pPr algn="ctr"/>
            <a:r>
              <a:rPr lang="en-US" dirty="0" smtClean="0"/>
              <a:t>Medical records may be obtained by subpoena as provided in ORCP 55and shall be sent only to the court or the clerk of the court before which the matter is pending.</a:t>
            </a:r>
          </a:p>
          <a:p>
            <a:pPr algn="ctr"/>
            <a:endParaRPr lang="en-US" dirty="0" smtClean="0"/>
          </a:p>
          <a:p>
            <a:pPr algn="ctr"/>
            <a:r>
              <a:rPr lang="en-US" dirty="0" smtClean="0"/>
              <a:t>In relation to grand jury proceedings, notice need not be given as required in ORCP 55H and the medical records shall be sent only to the grand jury.</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ernate Process 1"/>
          <p:cNvSpPr/>
          <p:nvPr/>
        </p:nvSpPr>
        <p:spPr>
          <a:xfrm>
            <a:off x="1828800" y="381000"/>
            <a:ext cx="5638800" cy="9906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Is it a subpoena issued by the prosecutor or defense attorney? </a:t>
            </a:r>
            <a:endParaRPr lang="en-US" dirty="0"/>
          </a:p>
        </p:txBody>
      </p:sp>
      <p:sp>
        <p:nvSpPr>
          <p:cNvPr id="3" name="Alternate Process 2"/>
          <p:cNvSpPr/>
          <p:nvPr/>
        </p:nvSpPr>
        <p:spPr>
          <a:xfrm>
            <a:off x="3124200" y="1828800"/>
            <a:ext cx="3048000" cy="6858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b="1" dirty="0" smtClean="0"/>
          </a:p>
          <a:p>
            <a:pPr algn="ctr"/>
            <a:r>
              <a:rPr lang="en-US" b="1" dirty="0" smtClean="0"/>
              <a:t>YES</a:t>
            </a:r>
            <a:endParaRPr lang="en-US" b="1" dirty="0" smtClean="0"/>
          </a:p>
          <a:p>
            <a:pPr algn="ctr"/>
            <a:endParaRPr lang="en-US" dirty="0"/>
          </a:p>
        </p:txBody>
      </p:sp>
      <p:sp>
        <p:nvSpPr>
          <p:cNvPr id="4" name="Alternate Process 3"/>
          <p:cNvSpPr/>
          <p:nvPr/>
        </p:nvSpPr>
        <p:spPr>
          <a:xfrm>
            <a:off x="3124200" y="2971800"/>
            <a:ext cx="2971800" cy="762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Release on file?</a:t>
            </a:r>
            <a:endParaRPr lang="en-US" dirty="0"/>
          </a:p>
        </p:txBody>
      </p:sp>
      <p:sp>
        <p:nvSpPr>
          <p:cNvPr id="5" name="Alternate Process 4"/>
          <p:cNvSpPr/>
          <p:nvPr/>
        </p:nvSpPr>
        <p:spPr>
          <a:xfrm>
            <a:off x="4191000" y="4191000"/>
            <a:ext cx="914400" cy="762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YES</a:t>
            </a:r>
            <a:endParaRPr lang="en-US" dirty="0"/>
          </a:p>
        </p:txBody>
      </p:sp>
      <p:sp>
        <p:nvSpPr>
          <p:cNvPr id="6" name="Alternate Process 5"/>
          <p:cNvSpPr/>
          <p:nvPr/>
        </p:nvSpPr>
        <p:spPr>
          <a:xfrm>
            <a:off x="2819400" y="5410200"/>
            <a:ext cx="3505200" cy="9144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Produce the Records</a:t>
            </a:r>
            <a:endParaRPr lang="en-US" dirty="0"/>
          </a:p>
        </p:txBody>
      </p:sp>
      <p:cxnSp>
        <p:nvCxnSpPr>
          <p:cNvPr id="9" name="Straight Arrow Connector 8"/>
          <p:cNvCxnSpPr>
            <a:stCxn id="2" idx="2"/>
          </p:cNvCxnSpPr>
          <p:nvPr/>
        </p:nvCxnSpPr>
        <p:spPr>
          <a:xfrm rot="5400000">
            <a:off x="4457700" y="1562100"/>
            <a:ext cx="3810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3" name="Straight Arrow Connector 12"/>
          <p:cNvCxnSpPr>
            <a:stCxn id="3" idx="2"/>
          </p:cNvCxnSpPr>
          <p:nvPr/>
        </p:nvCxnSpPr>
        <p:spPr>
          <a:xfrm rot="5400000">
            <a:off x="4457700" y="2705100"/>
            <a:ext cx="3810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1" name="Straight Arrow Connector 20"/>
          <p:cNvCxnSpPr>
            <a:endCxn id="5" idx="0"/>
          </p:cNvCxnSpPr>
          <p:nvPr/>
        </p:nvCxnSpPr>
        <p:spPr>
          <a:xfrm rot="5400000">
            <a:off x="4419600" y="3962400"/>
            <a:ext cx="4572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6" name="Straight Arrow Connector 25"/>
          <p:cNvCxnSpPr>
            <a:stCxn id="5" idx="2"/>
          </p:cNvCxnSpPr>
          <p:nvPr/>
        </p:nvCxnSpPr>
        <p:spPr>
          <a:xfrm rot="5400000">
            <a:off x="4457700" y="5143500"/>
            <a:ext cx="3810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ernate Process 1"/>
          <p:cNvSpPr/>
          <p:nvPr/>
        </p:nvSpPr>
        <p:spPr>
          <a:xfrm>
            <a:off x="457200" y="533400"/>
            <a:ext cx="2895600" cy="5334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Is the subpoena accompanied by a release or court order signed by a judge authorizing the disclosure of the records?</a:t>
            </a:r>
            <a:endParaRPr lang="en-US" dirty="0"/>
          </a:p>
        </p:txBody>
      </p:sp>
      <p:sp>
        <p:nvSpPr>
          <p:cNvPr id="3" name="Alternate Process 2"/>
          <p:cNvSpPr/>
          <p:nvPr/>
        </p:nvSpPr>
        <p:spPr>
          <a:xfrm>
            <a:off x="3771900" y="2666238"/>
            <a:ext cx="1752600" cy="1525524"/>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YES</a:t>
            </a:r>
            <a:endParaRPr lang="en-US" dirty="0"/>
          </a:p>
        </p:txBody>
      </p:sp>
      <p:sp>
        <p:nvSpPr>
          <p:cNvPr id="4" name="Alternate Process 3"/>
          <p:cNvSpPr/>
          <p:nvPr/>
        </p:nvSpPr>
        <p:spPr>
          <a:xfrm>
            <a:off x="6019800" y="1295400"/>
            <a:ext cx="2438400" cy="4191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Produce the records as directed by the subpoena</a:t>
            </a:r>
            <a:endParaRPr lang="en-US" dirty="0"/>
          </a:p>
        </p:txBody>
      </p:sp>
      <p:cxnSp>
        <p:nvCxnSpPr>
          <p:cNvPr id="6" name="Straight Arrow Connector 5"/>
          <p:cNvCxnSpPr/>
          <p:nvPr/>
        </p:nvCxnSpPr>
        <p:spPr>
          <a:xfrm>
            <a:off x="3352800" y="3429000"/>
            <a:ext cx="3048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8" name="Straight Arrow Connector 7"/>
          <p:cNvCxnSpPr>
            <a:stCxn id="3" idx="3"/>
          </p:cNvCxnSpPr>
          <p:nvPr/>
        </p:nvCxnSpPr>
        <p:spPr>
          <a:xfrm>
            <a:off x="5524500" y="3429000"/>
            <a:ext cx="3429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ernate Process 1"/>
          <p:cNvSpPr/>
          <p:nvPr/>
        </p:nvSpPr>
        <p:spPr>
          <a:xfrm>
            <a:off x="381000" y="304800"/>
            <a:ext cx="5791200" cy="17526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000" dirty="0" smtClean="0"/>
              <a:t>Was the subpoena accompanied by the assurance affidavit stating: </a:t>
            </a:r>
            <a:endParaRPr lang="en-US" sz="2000" dirty="0"/>
          </a:p>
        </p:txBody>
      </p:sp>
      <p:sp>
        <p:nvSpPr>
          <p:cNvPr id="5" name="Alternate Process 4"/>
          <p:cNvSpPr/>
          <p:nvPr/>
        </p:nvSpPr>
        <p:spPr>
          <a:xfrm>
            <a:off x="6400800" y="1600200"/>
            <a:ext cx="1981200" cy="1524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600" dirty="0" smtClean="0"/>
              <a:t>YES</a:t>
            </a:r>
            <a:endParaRPr lang="en-US" sz="3600" dirty="0"/>
          </a:p>
        </p:txBody>
      </p:sp>
      <p:sp>
        <p:nvSpPr>
          <p:cNvPr id="6" name="Alternate Process 5"/>
          <p:cNvSpPr/>
          <p:nvPr/>
        </p:nvSpPr>
        <p:spPr>
          <a:xfrm>
            <a:off x="5715000" y="4267200"/>
            <a:ext cx="3124200" cy="18288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200" dirty="0" smtClean="0"/>
              <a:t>Produce the Records</a:t>
            </a:r>
            <a:endParaRPr lang="en-US" sz="3200" dirty="0"/>
          </a:p>
        </p:txBody>
      </p:sp>
      <p:sp>
        <p:nvSpPr>
          <p:cNvPr id="7" name="Alternate Process 6"/>
          <p:cNvSpPr/>
          <p:nvPr/>
        </p:nvSpPr>
        <p:spPr>
          <a:xfrm>
            <a:off x="381000" y="3048000"/>
            <a:ext cx="4800600" cy="35052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buFont typeface="Arial"/>
              <a:buChar char="•"/>
            </a:pPr>
            <a:r>
              <a:rPr lang="en-US" sz="2000" dirty="0" smtClean="0"/>
              <a:t>Patient was provided notice of subpoena</a:t>
            </a:r>
          </a:p>
          <a:p>
            <a:pPr algn="ctr"/>
            <a:endParaRPr lang="en-US" sz="2000" dirty="0" smtClean="0"/>
          </a:p>
          <a:p>
            <a:pPr algn="ctr"/>
            <a:endParaRPr lang="en-US" sz="2000" dirty="0" smtClean="0"/>
          </a:p>
          <a:p>
            <a:pPr algn="ctr">
              <a:buFont typeface="Arial"/>
              <a:buChar char="•"/>
            </a:pPr>
            <a:r>
              <a:rPr lang="en-US" sz="2000" dirty="0" smtClean="0"/>
              <a:t>Time for objection has passed or that all objections have been resolved and production of the records is consistent </a:t>
            </a:r>
          </a:p>
          <a:p>
            <a:pPr algn="ctr"/>
            <a:endParaRPr lang="en-US" sz="2000" dirty="0" smtClean="0"/>
          </a:p>
        </p:txBody>
      </p:sp>
      <p:cxnSp>
        <p:nvCxnSpPr>
          <p:cNvPr id="12" name="Elbow Connector 11"/>
          <p:cNvCxnSpPr>
            <a:stCxn id="2" idx="2"/>
            <a:endCxn id="7" idx="0"/>
          </p:cNvCxnSpPr>
          <p:nvPr/>
        </p:nvCxnSpPr>
        <p:spPr>
          <a:xfrm rot="5400000">
            <a:off x="2533650" y="2305050"/>
            <a:ext cx="990600" cy="495300"/>
          </a:xfrm>
          <a:prstGeom prst="bentConnector3">
            <a:avLst>
              <a:gd name="adj1" fmla="val 50000"/>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4" name="Elbow Connector 13"/>
          <p:cNvCxnSpPr>
            <a:stCxn id="7" idx="3"/>
            <a:endCxn id="5" idx="1"/>
          </p:cNvCxnSpPr>
          <p:nvPr/>
        </p:nvCxnSpPr>
        <p:spPr>
          <a:xfrm flipV="1">
            <a:off x="5181600" y="2362200"/>
            <a:ext cx="1219200" cy="2438400"/>
          </a:xfrm>
          <a:prstGeom prst="bentConnector3">
            <a:avLst>
              <a:gd name="adj1" fmla="val 28404"/>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7" name="Elbow Connector 16"/>
          <p:cNvCxnSpPr>
            <a:stCxn id="5" idx="2"/>
            <a:endCxn id="6" idx="0"/>
          </p:cNvCxnSpPr>
          <p:nvPr/>
        </p:nvCxnSpPr>
        <p:spPr>
          <a:xfrm rot="5400000">
            <a:off x="6762750" y="3638550"/>
            <a:ext cx="1143000" cy="114300"/>
          </a:xfrm>
          <a:prstGeom prst="bentConnector3">
            <a:avLst>
              <a:gd name="adj1" fmla="val 50000"/>
            </a:avLst>
          </a:prstGeom>
          <a:ln>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ernate Process 3"/>
          <p:cNvSpPr/>
          <p:nvPr/>
        </p:nvSpPr>
        <p:spPr>
          <a:xfrm>
            <a:off x="2971800" y="152400"/>
            <a:ext cx="3733800" cy="10668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marL="342900" indent="-342900" algn="ctr"/>
            <a:r>
              <a:rPr lang="en-US" dirty="0" smtClean="0"/>
              <a:t>Attorney has attempted to provide written notice to patient?</a:t>
            </a:r>
          </a:p>
        </p:txBody>
      </p:sp>
      <p:sp>
        <p:nvSpPr>
          <p:cNvPr id="5" name="Alternate Process 4"/>
          <p:cNvSpPr/>
          <p:nvPr/>
        </p:nvSpPr>
        <p:spPr>
          <a:xfrm>
            <a:off x="7467600" y="4267200"/>
            <a:ext cx="1143000" cy="9906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YES</a:t>
            </a:r>
            <a:endParaRPr lang="en-US" dirty="0"/>
          </a:p>
        </p:txBody>
      </p:sp>
      <p:sp>
        <p:nvSpPr>
          <p:cNvPr id="6" name="Alternate Process 5"/>
          <p:cNvSpPr/>
          <p:nvPr/>
        </p:nvSpPr>
        <p:spPr>
          <a:xfrm>
            <a:off x="7467600" y="1600200"/>
            <a:ext cx="1143000" cy="18288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Produce </a:t>
            </a:r>
          </a:p>
          <a:p>
            <a:pPr algn="ctr"/>
            <a:r>
              <a:rPr lang="en-US" dirty="0" smtClean="0"/>
              <a:t>the </a:t>
            </a:r>
          </a:p>
          <a:p>
            <a:pPr algn="ctr"/>
            <a:r>
              <a:rPr lang="en-US" dirty="0" smtClean="0"/>
              <a:t>Records</a:t>
            </a:r>
          </a:p>
        </p:txBody>
      </p:sp>
      <p:sp>
        <p:nvSpPr>
          <p:cNvPr id="7" name="Alternate Process 6"/>
          <p:cNvSpPr/>
          <p:nvPr/>
        </p:nvSpPr>
        <p:spPr>
          <a:xfrm>
            <a:off x="228600" y="1219200"/>
            <a:ext cx="2590800" cy="44196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No HIPAA assurance affidavit received,</a:t>
            </a:r>
            <a:br>
              <a:rPr lang="en-US" dirty="0" smtClean="0"/>
            </a:br>
            <a:r>
              <a:rPr lang="en-US" dirty="0" smtClean="0"/>
              <a:t>Is there documentation with the subpoena or information in it that establishes: </a:t>
            </a:r>
            <a:endParaRPr lang="en-US" dirty="0"/>
          </a:p>
        </p:txBody>
      </p:sp>
      <p:sp>
        <p:nvSpPr>
          <p:cNvPr id="8" name="Alternate Process 7"/>
          <p:cNvSpPr/>
          <p:nvPr/>
        </p:nvSpPr>
        <p:spPr>
          <a:xfrm>
            <a:off x="3048000" y="1524000"/>
            <a:ext cx="3657600" cy="19812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Notice to patient sufficiently described the lawsuit or proceeding to allow the patient to object to the production of the records or information if patient was so inclined</a:t>
            </a:r>
          </a:p>
        </p:txBody>
      </p:sp>
      <p:sp>
        <p:nvSpPr>
          <p:cNvPr id="9" name="Alternate Process 8"/>
          <p:cNvSpPr/>
          <p:nvPr/>
        </p:nvSpPr>
        <p:spPr>
          <a:xfrm>
            <a:off x="3048000" y="3810000"/>
            <a:ext cx="3657600" cy="27432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r>
              <a:rPr lang="en-US" dirty="0" smtClean="0"/>
              <a:t>Has at least 14 days passed from the date patient actually received the notice and: </a:t>
            </a:r>
          </a:p>
          <a:p>
            <a:pPr>
              <a:buFont typeface="Arial"/>
              <a:buChar char="•"/>
            </a:pPr>
            <a:r>
              <a:rPr lang="en-US" dirty="0" smtClean="0"/>
              <a:t>Patient has not objected; or</a:t>
            </a:r>
          </a:p>
          <a:p>
            <a:pPr>
              <a:buFont typeface="Arial"/>
              <a:buChar char="•"/>
            </a:pPr>
            <a:r>
              <a:rPr lang="en-US" dirty="0" smtClean="0"/>
              <a:t>Patient’s objections have been filed with the court; and</a:t>
            </a:r>
          </a:p>
          <a:p>
            <a:pPr>
              <a:buFont typeface="Arial"/>
              <a:buChar char="•"/>
            </a:pPr>
            <a:r>
              <a:rPr lang="en-US" dirty="0" smtClean="0"/>
              <a:t>The court has ruled on those objections</a:t>
            </a:r>
          </a:p>
        </p:txBody>
      </p:sp>
      <p:cxnSp>
        <p:nvCxnSpPr>
          <p:cNvPr id="11" name="Straight Connector 10"/>
          <p:cNvCxnSpPr/>
          <p:nvPr/>
        </p:nvCxnSpPr>
        <p:spPr>
          <a:xfrm flipV="1">
            <a:off x="2743200" y="1219200"/>
            <a:ext cx="304800" cy="152400"/>
          </a:xfrm>
          <a:prstGeom prst="line">
            <a:avLst/>
          </a:prstGeom>
        </p:spPr>
        <p:style>
          <a:lnRef idx="3">
            <a:schemeClr val="accent6"/>
          </a:lnRef>
          <a:fillRef idx="0">
            <a:schemeClr val="accent6"/>
          </a:fillRef>
          <a:effectRef idx="2">
            <a:schemeClr val="accent6"/>
          </a:effectRef>
          <a:fontRef idx="minor">
            <a:schemeClr val="tx1"/>
          </a:fontRef>
        </p:style>
      </p:cxnSp>
      <p:cxnSp>
        <p:nvCxnSpPr>
          <p:cNvPr id="13" name="Straight Connector 12"/>
          <p:cNvCxnSpPr>
            <a:stCxn id="8" idx="1"/>
          </p:cNvCxnSpPr>
          <p:nvPr/>
        </p:nvCxnSpPr>
        <p:spPr>
          <a:xfrm rot="10800000">
            <a:off x="2819400" y="2514600"/>
            <a:ext cx="228600" cy="1588"/>
          </a:xfrm>
          <a:prstGeom prst="line">
            <a:avLst/>
          </a:prstGeom>
        </p:spPr>
        <p:style>
          <a:lnRef idx="3">
            <a:schemeClr val="accent6"/>
          </a:lnRef>
          <a:fillRef idx="0">
            <a:schemeClr val="accent6"/>
          </a:fillRef>
          <a:effectRef idx="2">
            <a:schemeClr val="accent6"/>
          </a:effectRef>
          <a:fontRef idx="minor">
            <a:schemeClr val="tx1"/>
          </a:fontRef>
        </p:style>
      </p:cxnSp>
      <p:cxnSp>
        <p:nvCxnSpPr>
          <p:cNvPr id="15" name="Straight Connector 14"/>
          <p:cNvCxnSpPr>
            <a:stCxn id="9" idx="1"/>
          </p:cNvCxnSpPr>
          <p:nvPr/>
        </p:nvCxnSpPr>
        <p:spPr>
          <a:xfrm rot="10800000">
            <a:off x="2819400" y="5181600"/>
            <a:ext cx="228600" cy="1588"/>
          </a:xfrm>
          <a:prstGeom prst="line">
            <a:avLst/>
          </a:prstGeom>
        </p:spPr>
        <p:style>
          <a:lnRef idx="3">
            <a:schemeClr val="accent6"/>
          </a:lnRef>
          <a:fillRef idx="0">
            <a:schemeClr val="accent6"/>
          </a:fillRef>
          <a:effectRef idx="2">
            <a:schemeClr val="accent6"/>
          </a:effectRef>
          <a:fontRef idx="minor">
            <a:schemeClr val="tx1"/>
          </a:fontRef>
        </p:style>
      </p:cxnSp>
      <p:cxnSp>
        <p:nvCxnSpPr>
          <p:cNvPr id="17" name="Straight Connector 16"/>
          <p:cNvCxnSpPr/>
          <p:nvPr/>
        </p:nvCxnSpPr>
        <p:spPr>
          <a:xfrm rot="5400000">
            <a:off x="4495800" y="1371600"/>
            <a:ext cx="304800" cy="1588"/>
          </a:xfrm>
          <a:prstGeom prst="line">
            <a:avLst/>
          </a:prstGeom>
        </p:spPr>
        <p:style>
          <a:lnRef idx="3">
            <a:schemeClr val="accent6"/>
          </a:lnRef>
          <a:fillRef idx="0">
            <a:schemeClr val="accent6"/>
          </a:fillRef>
          <a:effectRef idx="2">
            <a:schemeClr val="accent6"/>
          </a:effectRef>
          <a:fontRef idx="minor">
            <a:schemeClr val="tx1"/>
          </a:fontRef>
        </p:style>
      </p:cxnSp>
      <p:cxnSp>
        <p:nvCxnSpPr>
          <p:cNvPr id="19" name="Straight Connector 18"/>
          <p:cNvCxnSpPr/>
          <p:nvPr/>
        </p:nvCxnSpPr>
        <p:spPr>
          <a:xfrm rot="5400000">
            <a:off x="4457700" y="3619500"/>
            <a:ext cx="381000" cy="1588"/>
          </a:xfrm>
          <a:prstGeom prst="line">
            <a:avLst/>
          </a:prstGeom>
        </p:spPr>
        <p:style>
          <a:lnRef idx="3">
            <a:schemeClr val="accent6"/>
          </a:lnRef>
          <a:fillRef idx="0">
            <a:schemeClr val="accent6"/>
          </a:fillRef>
          <a:effectRef idx="2">
            <a:schemeClr val="accent6"/>
          </a:effectRef>
          <a:fontRef idx="minor">
            <a:schemeClr val="tx1"/>
          </a:fontRef>
        </p:style>
      </p:cxnSp>
      <p:cxnSp>
        <p:nvCxnSpPr>
          <p:cNvPr id="21" name="Shape 20"/>
          <p:cNvCxnSpPr>
            <a:endCxn id="5" idx="2"/>
          </p:cNvCxnSpPr>
          <p:nvPr/>
        </p:nvCxnSpPr>
        <p:spPr>
          <a:xfrm flipV="1">
            <a:off x="6629400" y="5257800"/>
            <a:ext cx="1409700" cy="1143000"/>
          </a:xfrm>
          <a:prstGeom prst="bentConnector2">
            <a:avLst/>
          </a:prstGeom>
          <a:ln>
            <a:tailEnd type="arrow"/>
          </a:ln>
        </p:spPr>
        <p:style>
          <a:lnRef idx="3">
            <a:schemeClr val="accent6"/>
          </a:lnRef>
          <a:fillRef idx="0">
            <a:schemeClr val="accent6"/>
          </a:fillRef>
          <a:effectRef idx="2">
            <a:schemeClr val="accent6"/>
          </a:effectRef>
          <a:fontRef idx="minor">
            <a:schemeClr val="tx1"/>
          </a:fontRef>
        </p:style>
      </p:cxnSp>
      <p:cxnSp>
        <p:nvCxnSpPr>
          <p:cNvPr id="32" name="Straight Arrow Connector 31"/>
          <p:cNvCxnSpPr>
            <a:stCxn id="5" idx="0"/>
          </p:cNvCxnSpPr>
          <p:nvPr/>
        </p:nvCxnSpPr>
        <p:spPr>
          <a:xfrm rot="16200000" flipV="1">
            <a:off x="7600950" y="3829050"/>
            <a:ext cx="838200" cy="381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ernate Process 2"/>
          <p:cNvSpPr/>
          <p:nvPr/>
        </p:nvSpPr>
        <p:spPr>
          <a:xfrm>
            <a:off x="533400" y="533400"/>
            <a:ext cx="8229600" cy="16002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dirty="0" smtClean="0"/>
              <a:t>If no HIPAA assurance affidavit has been provided by the attorney </a:t>
            </a:r>
            <a:r>
              <a:rPr lang="en-US" dirty="0" smtClean="0"/>
              <a:t>and there is insufficient documentation providing the previously mentioned information…</a:t>
            </a:r>
            <a:endParaRPr lang="en-US" dirty="0"/>
          </a:p>
        </p:txBody>
      </p:sp>
      <p:sp>
        <p:nvSpPr>
          <p:cNvPr id="4" name="Alternate Process 3"/>
          <p:cNvSpPr/>
          <p:nvPr/>
        </p:nvSpPr>
        <p:spPr>
          <a:xfrm>
            <a:off x="228600" y="2895600"/>
            <a:ext cx="2971800" cy="29718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dirty="0" smtClean="0"/>
              <a:t>Request that the attorney issuing the subpoena provide a release or an assurance affidavit</a:t>
            </a:r>
            <a:endParaRPr lang="en-US" sz="2400" dirty="0"/>
          </a:p>
        </p:txBody>
      </p:sp>
      <p:sp>
        <p:nvSpPr>
          <p:cNvPr id="5" name="Alternate Process 4"/>
          <p:cNvSpPr/>
          <p:nvPr/>
        </p:nvSpPr>
        <p:spPr>
          <a:xfrm>
            <a:off x="3733800" y="2438400"/>
            <a:ext cx="2286000" cy="5334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If that is produced</a:t>
            </a:r>
            <a:endParaRPr lang="en-US" dirty="0"/>
          </a:p>
        </p:txBody>
      </p:sp>
      <p:sp>
        <p:nvSpPr>
          <p:cNvPr id="6" name="Alternate Process 5"/>
          <p:cNvSpPr/>
          <p:nvPr/>
        </p:nvSpPr>
        <p:spPr>
          <a:xfrm>
            <a:off x="6781800" y="2362200"/>
            <a:ext cx="1981200" cy="762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Produce</a:t>
            </a:r>
          </a:p>
          <a:p>
            <a:pPr algn="ctr"/>
            <a:r>
              <a:rPr lang="en-US" dirty="0" smtClean="0"/>
              <a:t>The</a:t>
            </a:r>
          </a:p>
          <a:p>
            <a:pPr algn="ctr"/>
            <a:r>
              <a:rPr lang="en-US" dirty="0" smtClean="0"/>
              <a:t>Records</a:t>
            </a:r>
            <a:endParaRPr lang="en-US" dirty="0"/>
          </a:p>
        </p:txBody>
      </p:sp>
      <p:sp>
        <p:nvSpPr>
          <p:cNvPr id="7" name="Alternate Process 6"/>
          <p:cNvSpPr/>
          <p:nvPr/>
        </p:nvSpPr>
        <p:spPr>
          <a:xfrm>
            <a:off x="3581400" y="3429000"/>
            <a:ext cx="1676400" cy="21336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If the attorney refuses to provide a release or an assurance affidavit</a:t>
            </a:r>
            <a:endParaRPr lang="en-US" dirty="0"/>
          </a:p>
        </p:txBody>
      </p:sp>
      <p:sp>
        <p:nvSpPr>
          <p:cNvPr id="8" name="Alternate Process 7"/>
          <p:cNvSpPr/>
          <p:nvPr/>
        </p:nvSpPr>
        <p:spPr>
          <a:xfrm>
            <a:off x="5562600" y="3657600"/>
            <a:ext cx="1828800" cy="9144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Appearance required at a deposition?</a:t>
            </a:r>
            <a:endParaRPr lang="en-US" dirty="0"/>
          </a:p>
        </p:txBody>
      </p:sp>
      <p:sp>
        <p:nvSpPr>
          <p:cNvPr id="9" name="Alternate Process 8"/>
          <p:cNvSpPr/>
          <p:nvPr/>
        </p:nvSpPr>
        <p:spPr>
          <a:xfrm>
            <a:off x="5638800" y="4800600"/>
            <a:ext cx="1600200" cy="10668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Appearance required in court?</a:t>
            </a:r>
            <a:endParaRPr lang="en-US" dirty="0"/>
          </a:p>
        </p:txBody>
      </p:sp>
      <p:sp>
        <p:nvSpPr>
          <p:cNvPr id="10" name="Alternate Process 9"/>
          <p:cNvSpPr/>
          <p:nvPr/>
        </p:nvSpPr>
        <p:spPr>
          <a:xfrm>
            <a:off x="7620000" y="3581400"/>
            <a:ext cx="1295400" cy="2286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Send a letter objecting to the subpoena</a:t>
            </a:r>
            <a:endParaRPr lang="en-US" dirty="0"/>
          </a:p>
        </p:txBody>
      </p:sp>
      <p:sp>
        <p:nvSpPr>
          <p:cNvPr id="11" name="Alternate Process 10"/>
          <p:cNvSpPr/>
          <p:nvPr/>
        </p:nvSpPr>
        <p:spPr>
          <a:xfrm>
            <a:off x="5791200" y="6096000"/>
            <a:ext cx="2819400" cy="4572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File a motion to quash </a:t>
            </a:r>
            <a:endParaRPr lang="en-US" dirty="0"/>
          </a:p>
        </p:txBody>
      </p:sp>
      <p:cxnSp>
        <p:nvCxnSpPr>
          <p:cNvPr id="13" name="Straight Arrow Connector 12"/>
          <p:cNvCxnSpPr/>
          <p:nvPr/>
        </p:nvCxnSpPr>
        <p:spPr>
          <a:xfrm rot="5400000">
            <a:off x="1371600" y="2438400"/>
            <a:ext cx="6096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5" name="Straight Arrow Connector 14"/>
          <p:cNvCxnSpPr/>
          <p:nvPr/>
        </p:nvCxnSpPr>
        <p:spPr>
          <a:xfrm flipV="1">
            <a:off x="3200400" y="2971800"/>
            <a:ext cx="533400" cy="2286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9" name="Straight Arrow Connector 18"/>
          <p:cNvCxnSpPr>
            <a:stCxn id="4" idx="3"/>
          </p:cNvCxnSpPr>
          <p:nvPr/>
        </p:nvCxnSpPr>
        <p:spPr>
          <a:xfrm>
            <a:off x="3200400" y="4381500"/>
            <a:ext cx="304800" cy="381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4" name="Straight Arrow Connector 23"/>
          <p:cNvCxnSpPr>
            <a:stCxn id="5" idx="3"/>
            <a:endCxn id="6" idx="1"/>
          </p:cNvCxnSpPr>
          <p:nvPr/>
        </p:nvCxnSpPr>
        <p:spPr>
          <a:xfrm>
            <a:off x="6019800" y="2705100"/>
            <a:ext cx="762000" cy="381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6" name="Straight Arrow Connector 25"/>
          <p:cNvCxnSpPr>
            <a:endCxn id="8" idx="1"/>
          </p:cNvCxnSpPr>
          <p:nvPr/>
        </p:nvCxnSpPr>
        <p:spPr>
          <a:xfrm>
            <a:off x="5257800" y="4114800"/>
            <a:ext cx="3048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8" name="Straight Arrow Connector 27"/>
          <p:cNvCxnSpPr/>
          <p:nvPr/>
        </p:nvCxnSpPr>
        <p:spPr>
          <a:xfrm>
            <a:off x="5257800" y="5410200"/>
            <a:ext cx="3048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30" name="Straight Arrow Connector 29"/>
          <p:cNvCxnSpPr>
            <a:stCxn id="8" idx="3"/>
          </p:cNvCxnSpPr>
          <p:nvPr/>
        </p:nvCxnSpPr>
        <p:spPr>
          <a:xfrm>
            <a:off x="7391400" y="4114800"/>
            <a:ext cx="1524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32" name="Straight Arrow Connector 31"/>
          <p:cNvCxnSpPr>
            <a:stCxn id="9" idx="2"/>
          </p:cNvCxnSpPr>
          <p:nvPr/>
        </p:nvCxnSpPr>
        <p:spPr>
          <a:xfrm rot="16200000" flipH="1">
            <a:off x="6381750" y="5924550"/>
            <a:ext cx="152400" cy="381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ernate Process 3"/>
          <p:cNvSpPr/>
          <p:nvPr/>
        </p:nvSpPr>
        <p:spPr>
          <a:xfrm>
            <a:off x="1143000" y="304800"/>
            <a:ext cx="2667000" cy="12192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Is the subpoena for drug or alcohol records? </a:t>
            </a:r>
            <a:endParaRPr lang="en-US" dirty="0"/>
          </a:p>
        </p:txBody>
      </p:sp>
      <p:sp>
        <p:nvSpPr>
          <p:cNvPr id="5" name="Alternate Process 4"/>
          <p:cNvSpPr/>
          <p:nvPr/>
        </p:nvSpPr>
        <p:spPr>
          <a:xfrm>
            <a:off x="5638800" y="304800"/>
            <a:ext cx="1981200" cy="12192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600" dirty="0" smtClean="0"/>
              <a:t>YES</a:t>
            </a:r>
            <a:endParaRPr lang="en-US" sz="3600" dirty="0"/>
          </a:p>
        </p:txBody>
      </p:sp>
      <p:cxnSp>
        <p:nvCxnSpPr>
          <p:cNvPr id="7" name="Straight Arrow Connector 6"/>
          <p:cNvCxnSpPr>
            <a:stCxn id="4" idx="3"/>
            <a:endCxn id="5" idx="1"/>
          </p:cNvCxnSpPr>
          <p:nvPr/>
        </p:nvCxnSpPr>
        <p:spPr>
          <a:xfrm>
            <a:off x="3810000" y="914400"/>
            <a:ext cx="18288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8" name="Alternate Process 7"/>
          <p:cNvSpPr/>
          <p:nvPr/>
        </p:nvSpPr>
        <p:spPr>
          <a:xfrm>
            <a:off x="1371600" y="2590800"/>
            <a:ext cx="6553200" cy="17526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Is there a release in the file or is the subpoena accompanied by a release authorizing disclosure of the requested information that complies with requirements of 42 CFR 2.31? </a:t>
            </a:r>
            <a:endParaRPr lang="en-US" dirty="0"/>
          </a:p>
        </p:txBody>
      </p:sp>
      <p:cxnSp>
        <p:nvCxnSpPr>
          <p:cNvPr id="12" name="Elbow Connector 11"/>
          <p:cNvCxnSpPr>
            <a:stCxn id="5" idx="2"/>
            <a:endCxn id="8" idx="0"/>
          </p:cNvCxnSpPr>
          <p:nvPr/>
        </p:nvCxnSpPr>
        <p:spPr>
          <a:xfrm rot="5400000">
            <a:off x="5105400" y="1066800"/>
            <a:ext cx="1066800" cy="1981200"/>
          </a:xfrm>
          <a:prstGeom prst="bentConnector3">
            <a:avLst>
              <a:gd name="adj1" fmla="val 50000"/>
            </a:avLst>
          </a:prstGeom>
          <a:ln>
            <a:tailEnd type="arrow"/>
          </a:ln>
        </p:spPr>
        <p:style>
          <a:lnRef idx="3">
            <a:schemeClr val="accent6"/>
          </a:lnRef>
          <a:fillRef idx="0">
            <a:schemeClr val="accent6"/>
          </a:fillRef>
          <a:effectRef idx="2">
            <a:schemeClr val="accent6"/>
          </a:effectRef>
          <a:fontRef idx="minor">
            <a:schemeClr val="tx1"/>
          </a:fontRef>
        </p:style>
      </p:cxnSp>
      <p:sp>
        <p:nvSpPr>
          <p:cNvPr id="13" name="Alternate Process 12"/>
          <p:cNvSpPr/>
          <p:nvPr/>
        </p:nvSpPr>
        <p:spPr>
          <a:xfrm>
            <a:off x="4152900" y="4800600"/>
            <a:ext cx="990600" cy="6858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dirty="0" smtClean="0"/>
              <a:t>YES</a:t>
            </a:r>
            <a:endParaRPr lang="en-US" sz="2800" dirty="0"/>
          </a:p>
        </p:txBody>
      </p:sp>
      <p:sp>
        <p:nvSpPr>
          <p:cNvPr id="14" name="Alternate Process 13"/>
          <p:cNvSpPr/>
          <p:nvPr/>
        </p:nvSpPr>
        <p:spPr>
          <a:xfrm>
            <a:off x="2476500" y="5867400"/>
            <a:ext cx="4343400" cy="6858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dirty="0" smtClean="0"/>
              <a:t>Produce the Records</a:t>
            </a:r>
            <a:endParaRPr lang="en-US" sz="2400" dirty="0"/>
          </a:p>
        </p:txBody>
      </p:sp>
      <p:cxnSp>
        <p:nvCxnSpPr>
          <p:cNvPr id="16" name="Straight Arrow Connector 15"/>
          <p:cNvCxnSpPr>
            <a:stCxn id="8" idx="2"/>
            <a:endCxn id="13" idx="0"/>
          </p:cNvCxnSpPr>
          <p:nvPr/>
        </p:nvCxnSpPr>
        <p:spPr>
          <a:xfrm rot="5400000">
            <a:off x="4419600" y="4572000"/>
            <a:ext cx="4572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8" name="Straight Arrow Connector 17"/>
          <p:cNvCxnSpPr>
            <a:stCxn id="13" idx="2"/>
            <a:endCxn id="14" idx="0"/>
          </p:cNvCxnSpPr>
          <p:nvPr/>
        </p:nvCxnSpPr>
        <p:spPr>
          <a:xfrm rot="5400000">
            <a:off x="4457700" y="5676900"/>
            <a:ext cx="3810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ernate Process 2"/>
          <p:cNvSpPr/>
          <p:nvPr/>
        </p:nvSpPr>
        <p:spPr>
          <a:xfrm>
            <a:off x="228600" y="2209800"/>
            <a:ext cx="2286000" cy="23622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600" dirty="0" smtClean="0"/>
              <a:t>Does the release contain:</a:t>
            </a:r>
            <a:endParaRPr lang="en-US" sz="3600" dirty="0"/>
          </a:p>
        </p:txBody>
      </p:sp>
      <p:sp>
        <p:nvSpPr>
          <p:cNvPr id="10" name="Alternate Process 9"/>
          <p:cNvSpPr/>
          <p:nvPr/>
        </p:nvSpPr>
        <p:spPr>
          <a:xfrm>
            <a:off x="2743200" y="152400"/>
            <a:ext cx="4800600" cy="66294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spcAft>
                <a:spcPts val="600"/>
              </a:spcAft>
              <a:buClr>
                <a:schemeClr val="accent6">
                  <a:lumMod val="50000"/>
                </a:schemeClr>
              </a:buClr>
              <a:buFont typeface="Arial"/>
              <a:buChar char="•"/>
            </a:pPr>
            <a:r>
              <a:rPr lang="en-US" sz="1600" dirty="0" smtClean="0"/>
              <a:t>Specific name or general designation of the program or person permitted to make the disclosure?</a:t>
            </a:r>
          </a:p>
          <a:p>
            <a:pPr>
              <a:spcAft>
                <a:spcPts val="600"/>
              </a:spcAft>
              <a:buClr>
                <a:schemeClr val="accent6">
                  <a:lumMod val="50000"/>
                </a:schemeClr>
              </a:buClr>
              <a:buFont typeface="Arial"/>
              <a:buChar char="•"/>
            </a:pPr>
            <a:r>
              <a:rPr lang="en-US" sz="1600" dirty="0" smtClean="0"/>
              <a:t>Name or title of individual or name of the organization to which disclosure is to be made?</a:t>
            </a:r>
          </a:p>
          <a:p>
            <a:pPr>
              <a:spcAft>
                <a:spcPts val="600"/>
              </a:spcAft>
              <a:buClr>
                <a:schemeClr val="accent6">
                  <a:lumMod val="50000"/>
                </a:schemeClr>
              </a:buClr>
              <a:buFont typeface="Arial"/>
              <a:buChar char="•"/>
            </a:pPr>
            <a:r>
              <a:rPr lang="en-US" sz="1600" dirty="0" smtClean="0"/>
              <a:t>Name of patient?</a:t>
            </a:r>
          </a:p>
          <a:p>
            <a:pPr>
              <a:spcAft>
                <a:spcPts val="600"/>
              </a:spcAft>
              <a:buClr>
                <a:schemeClr val="accent6">
                  <a:lumMod val="50000"/>
                </a:schemeClr>
              </a:buClr>
              <a:buFont typeface="Arial"/>
              <a:buChar char="•"/>
            </a:pPr>
            <a:r>
              <a:rPr lang="en-US" sz="1600" dirty="0" smtClean="0"/>
              <a:t>Purpose of disclosure?</a:t>
            </a:r>
          </a:p>
          <a:p>
            <a:pPr>
              <a:spcAft>
                <a:spcPts val="600"/>
              </a:spcAft>
              <a:buClr>
                <a:schemeClr val="accent6">
                  <a:lumMod val="50000"/>
                </a:schemeClr>
              </a:buClr>
              <a:buFont typeface="Arial"/>
              <a:buChar char="•"/>
            </a:pPr>
            <a:r>
              <a:rPr lang="en-US" sz="1600" dirty="0" smtClean="0"/>
              <a:t>How much and what kind of information is to be disclosed?</a:t>
            </a:r>
          </a:p>
          <a:p>
            <a:pPr>
              <a:spcAft>
                <a:spcPts val="600"/>
              </a:spcAft>
              <a:buClr>
                <a:schemeClr val="accent6">
                  <a:lumMod val="50000"/>
                </a:schemeClr>
              </a:buClr>
              <a:buFont typeface="Arial"/>
              <a:buChar char="•"/>
            </a:pPr>
            <a:r>
              <a:rPr lang="en-US" sz="1600" dirty="0" smtClean="0"/>
              <a:t>Signature of the patient or the person authorized to give consent on behalf of the patient?</a:t>
            </a:r>
          </a:p>
          <a:p>
            <a:pPr>
              <a:spcAft>
                <a:spcPts val="600"/>
              </a:spcAft>
              <a:buClr>
                <a:schemeClr val="accent6">
                  <a:lumMod val="50000"/>
                </a:schemeClr>
              </a:buClr>
              <a:buFont typeface="Arial"/>
              <a:buChar char="•"/>
            </a:pPr>
            <a:r>
              <a:rPr lang="en-US" sz="1600" dirty="0" smtClean="0"/>
              <a:t>The date on which the consent is signed?</a:t>
            </a:r>
          </a:p>
          <a:p>
            <a:pPr>
              <a:spcAft>
                <a:spcPts val="600"/>
              </a:spcAft>
              <a:buClr>
                <a:schemeClr val="accent6">
                  <a:lumMod val="50000"/>
                </a:schemeClr>
              </a:buClr>
              <a:buFont typeface="Arial"/>
              <a:buChar char="•"/>
            </a:pPr>
            <a:r>
              <a:rPr lang="en-US" sz="1600" dirty="0" smtClean="0"/>
              <a:t>A statement that the consent is subject to revocation at any time except to the extent that the program or person which is to make the disclosure has already acted in reliance on it?</a:t>
            </a:r>
          </a:p>
          <a:p>
            <a:pPr>
              <a:spcAft>
                <a:spcPts val="600"/>
              </a:spcAft>
              <a:buClr>
                <a:schemeClr val="accent6">
                  <a:lumMod val="50000"/>
                </a:schemeClr>
              </a:buClr>
              <a:buFont typeface="Arial"/>
              <a:buChar char="•"/>
            </a:pPr>
            <a:r>
              <a:rPr lang="en-US" sz="1600" dirty="0" smtClean="0"/>
              <a:t>The date, even or condition upon which the consent will expire if not revoked before?</a:t>
            </a:r>
          </a:p>
        </p:txBody>
      </p:sp>
      <p:sp>
        <p:nvSpPr>
          <p:cNvPr id="11" name="Alternate Process 10"/>
          <p:cNvSpPr/>
          <p:nvPr/>
        </p:nvSpPr>
        <p:spPr>
          <a:xfrm>
            <a:off x="7772400" y="1066800"/>
            <a:ext cx="1143000" cy="1143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YES</a:t>
            </a:r>
            <a:endParaRPr lang="en-US" dirty="0"/>
          </a:p>
        </p:txBody>
      </p:sp>
      <p:sp>
        <p:nvSpPr>
          <p:cNvPr id="12" name="Alternate Process 11"/>
          <p:cNvSpPr/>
          <p:nvPr/>
        </p:nvSpPr>
        <p:spPr>
          <a:xfrm>
            <a:off x="7772400" y="4191000"/>
            <a:ext cx="1143000" cy="16764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Produce the Records</a:t>
            </a:r>
            <a:endParaRPr lang="en-US" dirty="0"/>
          </a:p>
        </p:txBody>
      </p:sp>
      <p:cxnSp>
        <p:nvCxnSpPr>
          <p:cNvPr id="16" name="Shape 15"/>
          <p:cNvCxnSpPr>
            <a:stCxn id="10" idx="3"/>
          </p:cNvCxnSpPr>
          <p:nvPr/>
        </p:nvCxnSpPr>
        <p:spPr>
          <a:xfrm flipV="1">
            <a:off x="7543800" y="2209800"/>
            <a:ext cx="609600" cy="1257300"/>
          </a:xfrm>
          <a:prstGeom prst="bentConnector2">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8" name="Shape 17"/>
          <p:cNvCxnSpPr>
            <a:stCxn id="11" idx="0"/>
          </p:cNvCxnSpPr>
          <p:nvPr/>
        </p:nvCxnSpPr>
        <p:spPr>
          <a:xfrm rot="16200000" flipH="1">
            <a:off x="6877050" y="2533650"/>
            <a:ext cx="3048000" cy="114300"/>
          </a:xfrm>
          <a:prstGeom prst="bentConnector5">
            <a:avLst>
              <a:gd name="adj1" fmla="val -7500"/>
              <a:gd name="adj2" fmla="val 591594"/>
              <a:gd name="adj3" fmla="val 68750"/>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1" name="Shape 20"/>
          <p:cNvCxnSpPr>
            <a:stCxn id="3" idx="0"/>
          </p:cNvCxnSpPr>
          <p:nvPr/>
        </p:nvCxnSpPr>
        <p:spPr>
          <a:xfrm rot="5400000" flipH="1" flipV="1">
            <a:off x="1485900" y="952500"/>
            <a:ext cx="1143000" cy="1371600"/>
          </a:xfrm>
          <a:prstGeom prst="bentConnector2">
            <a:avLst/>
          </a:prstGeom>
        </p:spPr>
        <p:style>
          <a:lnRef idx="3">
            <a:schemeClr val="accent6"/>
          </a:lnRef>
          <a:fillRef idx="0">
            <a:schemeClr val="accent6"/>
          </a:fillRef>
          <a:effectRef idx="2">
            <a:schemeClr val="accent6"/>
          </a:effectRef>
          <a:fontRef idx="minor">
            <a:schemeClr val="tx1"/>
          </a:fontRef>
        </p:style>
      </p:cxnSp>
      <p:cxnSp>
        <p:nvCxnSpPr>
          <p:cNvPr id="25" name="Shape 24"/>
          <p:cNvCxnSpPr>
            <a:stCxn id="3" idx="2"/>
          </p:cNvCxnSpPr>
          <p:nvPr/>
        </p:nvCxnSpPr>
        <p:spPr>
          <a:xfrm rot="16200000" flipH="1">
            <a:off x="1562100" y="4381500"/>
            <a:ext cx="914400" cy="1295400"/>
          </a:xfrm>
          <a:prstGeom prst="bentConnector2">
            <a:avLst/>
          </a:prstGeom>
        </p:spPr>
        <p:style>
          <a:lnRef idx="3">
            <a:schemeClr val="accent6"/>
          </a:lnRef>
          <a:fillRef idx="0">
            <a:schemeClr val="accent6"/>
          </a:fillRef>
          <a:effectRef idx="2">
            <a:schemeClr val="accent6"/>
          </a:effectRef>
          <a:fontRef idx="minor">
            <a:schemeClr val="tx1"/>
          </a:fontRef>
        </p:style>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ernate Process 1"/>
          <p:cNvSpPr/>
          <p:nvPr/>
        </p:nvSpPr>
        <p:spPr>
          <a:xfrm>
            <a:off x="457200" y="228600"/>
            <a:ext cx="8382000" cy="16764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400" dirty="0" smtClean="0"/>
              <a:t>If there is no consent which complies with 42 CFR 2.31, is there a court order signed by a judge (not a clerk) expressly and specifically referring to the drug/alcohol treatment records being sought that states …</a:t>
            </a:r>
            <a:endParaRPr lang="en-US" sz="2400" dirty="0"/>
          </a:p>
        </p:txBody>
      </p:sp>
      <p:sp>
        <p:nvSpPr>
          <p:cNvPr id="3" name="Alternate Process 2"/>
          <p:cNvSpPr/>
          <p:nvPr/>
        </p:nvSpPr>
        <p:spPr>
          <a:xfrm>
            <a:off x="457200" y="2362200"/>
            <a:ext cx="4800600" cy="4191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buFont typeface="Arial"/>
              <a:buChar char="•"/>
            </a:pPr>
            <a:r>
              <a:rPr lang="en-US" dirty="0" smtClean="0"/>
              <a:t>Patient and healthcare provider had been given sufficient notice of the application to the court for the order to obtain the records;</a:t>
            </a:r>
          </a:p>
          <a:p>
            <a:pPr algn="ctr">
              <a:buFont typeface="Arial"/>
              <a:buChar char="•"/>
            </a:pPr>
            <a:r>
              <a:rPr lang="en-US" dirty="0" smtClean="0"/>
              <a:t>The court finds that other ways of obtaining the same information being sought are “not available or would not be effective”;</a:t>
            </a:r>
          </a:p>
          <a:p>
            <a:pPr algn="ctr">
              <a:buFont typeface="Arial"/>
              <a:buChar char="•"/>
            </a:pPr>
            <a:r>
              <a:rPr lang="en-US" dirty="0" smtClean="0"/>
              <a:t>The court finds that the public interest and need for the disclosure outweigh the potential injury to the patient, the physician-patient relationship and the treatment services;</a:t>
            </a:r>
          </a:p>
          <a:p>
            <a:pPr algn="ctr">
              <a:buFont typeface="Arial"/>
              <a:buChar char="•"/>
            </a:pPr>
            <a:r>
              <a:rPr lang="en-US" dirty="0" smtClean="0"/>
              <a:t>The order names the specific persons to whom the disclosure needs to be made.</a:t>
            </a:r>
            <a:endParaRPr lang="en-US" dirty="0"/>
          </a:p>
        </p:txBody>
      </p:sp>
      <p:sp>
        <p:nvSpPr>
          <p:cNvPr id="4" name="Alternate Process 3"/>
          <p:cNvSpPr/>
          <p:nvPr/>
        </p:nvSpPr>
        <p:spPr>
          <a:xfrm>
            <a:off x="6477000" y="2362200"/>
            <a:ext cx="1752600" cy="10668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3600" dirty="0" smtClean="0"/>
              <a:t>YES</a:t>
            </a:r>
            <a:endParaRPr lang="en-US" sz="3600" dirty="0"/>
          </a:p>
        </p:txBody>
      </p:sp>
      <p:sp>
        <p:nvSpPr>
          <p:cNvPr id="5" name="Alternate Process 4"/>
          <p:cNvSpPr/>
          <p:nvPr/>
        </p:nvSpPr>
        <p:spPr>
          <a:xfrm>
            <a:off x="6248400" y="4191000"/>
            <a:ext cx="2209800" cy="1524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dirty="0" smtClean="0"/>
              <a:t>Produce </a:t>
            </a:r>
          </a:p>
          <a:p>
            <a:pPr algn="ctr"/>
            <a:r>
              <a:rPr lang="en-US" sz="2800" dirty="0" smtClean="0"/>
              <a:t>the</a:t>
            </a:r>
          </a:p>
          <a:p>
            <a:pPr algn="ctr"/>
            <a:r>
              <a:rPr lang="en-US" sz="2800" dirty="0" smtClean="0"/>
              <a:t>Records</a:t>
            </a:r>
          </a:p>
        </p:txBody>
      </p:sp>
      <p:cxnSp>
        <p:nvCxnSpPr>
          <p:cNvPr id="7" name="Elbow Connector 6"/>
          <p:cNvCxnSpPr>
            <a:stCxn id="2" idx="2"/>
            <a:endCxn id="3" idx="0"/>
          </p:cNvCxnSpPr>
          <p:nvPr/>
        </p:nvCxnSpPr>
        <p:spPr>
          <a:xfrm rot="5400000">
            <a:off x="3524250" y="1238250"/>
            <a:ext cx="457200" cy="1790700"/>
          </a:xfrm>
          <a:prstGeom prst="bentConnector3">
            <a:avLst>
              <a:gd name="adj1" fmla="val 50000"/>
            </a:avLst>
          </a:prstGeom>
          <a:ln>
            <a:tailEnd type="arrow"/>
          </a:ln>
        </p:spPr>
        <p:style>
          <a:lnRef idx="3">
            <a:schemeClr val="accent6"/>
          </a:lnRef>
          <a:fillRef idx="0">
            <a:schemeClr val="accent6"/>
          </a:fillRef>
          <a:effectRef idx="2">
            <a:schemeClr val="accent6"/>
          </a:effectRef>
          <a:fontRef idx="minor">
            <a:schemeClr val="tx1"/>
          </a:fontRef>
        </p:style>
      </p:cxnSp>
      <p:cxnSp>
        <p:nvCxnSpPr>
          <p:cNvPr id="9" name="Elbow Connector 8"/>
          <p:cNvCxnSpPr>
            <a:stCxn id="3" idx="3"/>
            <a:endCxn id="4" idx="1"/>
          </p:cNvCxnSpPr>
          <p:nvPr/>
        </p:nvCxnSpPr>
        <p:spPr>
          <a:xfrm flipV="1">
            <a:off x="5257800" y="2895600"/>
            <a:ext cx="1219200" cy="1562100"/>
          </a:xfrm>
          <a:prstGeom prst="bentConnector3">
            <a:avLst>
              <a:gd name="adj1" fmla="val 50000"/>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1" name="Straight Arrow Connector 10"/>
          <p:cNvCxnSpPr>
            <a:stCxn id="4" idx="2"/>
            <a:endCxn id="5" idx="0"/>
          </p:cNvCxnSpPr>
          <p:nvPr/>
        </p:nvCxnSpPr>
        <p:spPr>
          <a:xfrm rot="5400000">
            <a:off x="6972300" y="3810000"/>
            <a:ext cx="7620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6893511" cy="1143000"/>
          </a:xfrm>
        </p:spPr>
        <p:txBody>
          <a:bodyPr/>
          <a:lstStyle/>
          <a:p>
            <a:r>
              <a:rPr lang="en-US" dirty="0" smtClean="0"/>
              <a:t>Topics of Conversation</a:t>
            </a:r>
            <a:endParaRPr lang="en-US" dirty="0"/>
          </a:p>
        </p:txBody>
      </p:sp>
      <p:sp>
        <p:nvSpPr>
          <p:cNvPr id="3" name="Content Placeholder 2"/>
          <p:cNvSpPr>
            <a:spLocks noGrp="1"/>
          </p:cNvSpPr>
          <p:nvPr>
            <p:ph sz="quarter" idx="13"/>
          </p:nvPr>
        </p:nvSpPr>
        <p:spPr>
          <a:xfrm>
            <a:off x="1295400" y="1828800"/>
            <a:ext cx="6400800" cy="3931920"/>
          </a:xfrm>
        </p:spPr>
        <p:txBody>
          <a:bodyPr anchor="ctr"/>
          <a:lstStyle/>
          <a:p>
            <a:pPr marL="502920" indent="-457200">
              <a:buFont typeface="+mj-lt"/>
              <a:buAutoNum type="arabicPeriod"/>
            </a:pPr>
            <a:r>
              <a:rPr lang="en-US" u="sng" dirty="0" smtClean="0"/>
              <a:t>Civil Proceedings</a:t>
            </a:r>
            <a:r>
              <a:rPr lang="en-US" dirty="0" smtClean="0"/>
              <a:t>: How to Subpoena Medical Records Under HIPAA and Oregon Law</a:t>
            </a:r>
          </a:p>
          <a:p>
            <a:pPr marL="502920" indent="-457200">
              <a:buFont typeface="+mj-lt"/>
              <a:buAutoNum type="arabicPeriod"/>
            </a:pPr>
            <a:r>
              <a:rPr lang="en-US" u="sng" dirty="0" smtClean="0"/>
              <a:t>Information to Secure</a:t>
            </a:r>
          </a:p>
          <a:p>
            <a:pPr marL="502920" indent="-457200">
              <a:buFont typeface="+mj-lt"/>
              <a:buAutoNum type="arabicPeriod"/>
            </a:pPr>
            <a:r>
              <a:rPr lang="en-US" u="sng" dirty="0" smtClean="0"/>
              <a:t>Criminal Proceedings</a:t>
            </a:r>
            <a:r>
              <a:rPr lang="en-US" dirty="0" smtClean="0"/>
              <a:t>: How to Subpoena Medical Records Under HIPAA and Oregon Law</a:t>
            </a:r>
          </a:p>
          <a:p>
            <a:pPr marL="502920" indent="-457200">
              <a:buFont typeface="+mj-lt"/>
              <a:buAutoNum type="arabicPeriod"/>
            </a:pPr>
            <a:r>
              <a:rPr lang="en-US" u="sng" dirty="0" smtClean="0"/>
              <a:t>Civil vs. Criminal</a:t>
            </a:r>
          </a:p>
          <a:p>
            <a:pPr marL="502920" indent="-457200">
              <a:buFont typeface="+mj-lt"/>
              <a:buAutoNum type="arabicPeriod"/>
            </a:pPr>
            <a:r>
              <a:rPr lang="en-US" u="sng" dirty="0" smtClean="0"/>
              <a:t>Violations</a:t>
            </a:r>
            <a:r>
              <a:rPr lang="en-US" dirty="0" smtClean="0"/>
              <a:t>: what happens if you produce records in violation of HIPAA or state Law?</a:t>
            </a:r>
          </a:p>
        </p:txBody>
      </p:sp>
    </p:spTree>
    <p:extLst>
      <p:ext uri="{BB962C8B-B14F-4D97-AF65-F5344CB8AC3E}">
        <p14:creationId xmlns:p14="http://schemas.microsoft.com/office/powerpoint/2010/main" val="35908974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lternate Process 1"/>
          <p:cNvSpPr/>
          <p:nvPr/>
        </p:nvSpPr>
        <p:spPr>
          <a:xfrm>
            <a:off x="2514600" y="228600"/>
            <a:ext cx="4267200" cy="16002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2800" dirty="0" smtClean="0"/>
              <a:t>If there is no court order, and no consent… </a:t>
            </a:r>
            <a:endParaRPr lang="en-US" sz="2800" dirty="0"/>
          </a:p>
        </p:txBody>
      </p:sp>
      <p:sp>
        <p:nvSpPr>
          <p:cNvPr id="3" name="Alternate Process 2"/>
          <p:cNvSpPr/>
          <p:nvPr/>
        </p:nvSpPr>
        <p:spPr>
          <a:xfrm>
            <a:off x="1219200" y="2590800"/>
            <a:ext cx="2057400" cy="16002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Appearance required at a deposition</a:t>
            </a:r>
            <a:endParaRPr lang="en-US" dirty="0"/>
          </a:p>
        </p:txBody>
      </p:sp>
      <p:sp>
        <p:nvSpPr>
          <p:cNvPr id="4" name="Alternate Process 3"/>
          <p:cNvSpPr/>
          <p:nvPr/>
        </p:nvSpPr>
        <p:spPr>
          <a:xfrm>
            <a:off x="5943600" y="2590800"/>
            <a:ext cx="1828800" cy="16764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Appearance required in court</a:t>
            </a:r>
            <a:endParaRPr lang="en-US" dirty="0"/>
          </a:p>
        </p:txBody>
      </p:sp>
      <p:sp>
        <p:nvSpPr>
          <p:cNvPr id="5" name="Alternate Process 4"/>
          <p:cNvSpPr/>
          <p:nvPr/>
        </p:nvSpPr>
        <p:spPr>
          <a:xfrm>
            <a:off x="609600" y="5257800"/>
            <a:ext cx="3276600" cy="1143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Send a letter objecting to the subpoena</a:t>
            </a:r>
            <a:endParaRPr lang="en-US" dirty="0"/>
          </a:p>
        </p:txBody>
      </p:sp>
      <p:sp>
        <p:nvSpPr>
          <p:cNvPr id="6" name="Alternate Process 5"/>
          <p:cNvSpPr/>
          <p:nvPr/>
        </p:nvSpPr>
        <p:spPr>
          <a:xfrm>
            <a:off x="5257800" y="5257800"/>
            <a:ext cx="3200400" cy="1143000"/>
          </a:xfrm>
          <a:prstGeom prst="flowChartAlternateProcess">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smtClean="0"/>
              <a:t>File a motion to quash</a:t>
            </a:r>
            <a:endParaRPr lang="en-US" dirty="0"/>
          </a:p>
        </p:txBody>
      </p:sp>
      <p:cxnSp>
        <p:nvCxnSpPr>
          <p:cNvPr id="16" name="Shape 15"/>
          <p:cNvCxnSpPr>
            <a:endCxn id="3" idx="3"/>
          </p:cNvCxnSpPr>
          <p:nvPr/>
        </p:nvCxnSpPr>
        <p:spPr>
          <a:xfrm rot="5400000">
            <a:off x="2800350" y="2305050"/>
            <a:ext cx="1562100" cy="609600"/>
          </a:xfrm>
          <a:prstGeom prst="bentConnector2">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8" name="Shape 17"/>
          <p:cNvCxnSpPr>
            <a:endCxn id="4" idx="1"/>
          </p:cNvCxnSpPr>
          <p:nvPr/>
        </p:nvCxnSpPr>
        <p:spPr>
          <a:xfrm rot="16200000" flipH="1">
            <a:off x="4838700" y="2324100"/>
            <a:ext cx="1600200" cy="609600"/>
          </a:xfrm>
          <a:prstGeom prst="bentConnector2">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3" name="Straight Arrow Connector 22"/>
          <p:cNvCxnSpPr>
            <a:stCxn id="3" idx="2"/>
            <a:endCxn id="5" idx="0"/>
          </p:cNvCxnSpPr>
          <p:nvPr/>
        </p:nvCxnSpPr>
        <p:spPr>
          <a:xfrm rot="5400000">
            <a:off x="1714500" y="4724400"/>
            <a:ext cx="10668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27" name="Straight Arrow Connector 26"/>
          <p:cNvCxnSpPr>
            <a:stCxn id="4" idx="2"/>
            <a:endCxn id="6" idx="0"/>
          </p:cNvCxnSpPr>
          <p:nvPr/>
        </p:nvCxnSpPr>
        <p:spPr>
          <a:xfrm rot="5400000">
            <a:off x="6362700" y="4762500"/>
            <a:ext cx="9906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p:cNvPicPr>
            <a:picLocks noGrp="1" noChangeAspect="1"/>
          </p:cNvPicPr>
          <p:nvPr>
            <p:ph type="pic" idx="1"/>
          </p:nvPr>
        </p:nvPicPr>
        <p:blipFill>
          <a:blip r:embed="rId2"/>
          <a:srcRect t="-8960" b="-8960"/>
          <a:stretch>
            <a:fillRect/>
          </a:stretch>
        </p:blipFill>
        <p:spPr>
          <a:prstGeom prst="roundRect">
            <a:avLst>
              <a:gd name="adj" fmla="val 8594"/>
            </a:avLst>
          </a:prstGeom>
          <a:solidFill>
            <a:srgbClr val="FFFFFF">
              <a:shade val="85000"/>
            </a:srgbClr>
          </a:solidFill>
          <a:ln>
            <a:noFill/>
          </a:ln>
          <a:effectLst>
            <a:reflection blurRad="6350" stA="50000" endA="300" endPos="55000" dir="5400000" sy="-100000" algn="bl" rotWithShape="0"/>
          </a:effectLst>
        </p:spPr>
      </p:pic>
      <p:sp>
        <p:nvSpPr>
          <p:cNvPr id="3" name="Content Placeholder 2"/>
          <p:cNvSpPr>
            <a:spLocks noGrp="1"/>
          </p:cNvSpPr>
          <p:nvPr>
            <p:ph type="body" sz="half" idx="2"/>
          </p:nvPr>
        </p:nvSpPr>
        <p:spPr>
          <a:xfrm>
            <a:off x="609600" y="1066800"/>
            <a:ext cx="4038600" cy="3048000"/>
          </a:xfrm>
        </p:spPr>
        <p:txBody>
          <a:bodyPr anchor="ctr">
            <a:normAutofit/>
          </a:bodyPr>
          <a:lstStyle/>
          <a:p>
            <a:r>
              <a:rPr lang="en-US" sz="2400" dirty="0" smtClean="0"/>
              <a:t>Civil: can produce directly to attorney</a:t>
            </a:r>
          </a:p>
          <a:p>
            <a:r>
              <a:rPr lang="en-US" sz="2400" dirty="0" smtClean="0"/>
              <a:t>Criminal: can only produce at court hearing/trial</a:t>
            </a:r>
            <a:endParaRPr lang="en-US" sz="2400" dirty="0"/>
          </a:p>
        </p:txBody>
      </p:sp>
      <p:sp>
        <p:nvSpPr>
          <p:cNvPr id="2" name="Title 1"/>
          <p:cNvSpPr>
            <a:spLocks noGrp="1"/>
          </p:cNvSpPr>
          <p:nvPr>
            <p:ph type="title"/>
          </p:nvPr>
        </p:nvSpPr>
        <p:spPr/>
        <p:txBody>
          <a:bodyPr/>
          <a:lstStyle/>
          <a:p>
            <a:r>
              <a:rPr lang="en-US" dirty="0" smtClean="0"/>
              <a:t>Civil vs. Criminal </a:t>
            </a:r>
            <a:endParaRPr lang="en-US" dirty="0"/>
          </a:p>
        </p:txBody>
      </p:sp>
    </p:spTree>
    <p:extLst>
      <p:ext uri="{BB962C8B-B14F-4D97-AF65-F5344CB8AC3E}">
        <p14:creationId xmlns:p14="http://schemas.microsoft.com/office/powerpoint/2010/main" val="7861104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953000" y="2133600"/>
            <a:ext cx="3636085" cy="1258493"/>
          </a:xfrm>
        </p:spPr>
        <p:txBody>
          <a:bodyPr/>
          <a:lstStyle/>
          <a:p>
            <a:r>
              <a:rPr lang="en-US" sz="3600" dirty="0" smtClean="0"/>
              <a:t>Violations</a:t>
            </a:r>
            <a:r>
              <a:rPr lang="en-US" dirty="0" smtClean="0"/>
              <a:t/>
            </a:r>
            <a:br>
              <a:rPr lang="en-US" dirty="0" smtClean="0"/>
            </a:br>
            <a:r>
              <a:rPr lang="en-US" sz="1600" dirty="0" smtClean="0"/>
              <a:t>What happens if you produce records in violation of HIPAA or State Law?</a:t>
            </a:r>
            <a:endParaRPr lang="en-US" sz="1600" dirty="0"/>
          </a:p>
        </p:txBody>
      </p:sp>
      <p:sp>
        <p:nvSpPr>
          <p:cNvPr id="6" name="Content Placeholder 5"/>
          <p:cNvSpPr>
            <a:spLocks noGrp="1"/>
          </p:cNvSpPr>
          <p:nvPr>
            <p:ph idx="1"/>
          </p:nvPr>
        </p:nvSpPr>
        <p:spPr>
          <a:xfrm>
            <a:off x="457200" y="762000"/>
            <a:ext cx="4017085" cy="4894730"/>
          </a:xfrm>
        </p:spPr>
        <p:txBody>
          <a:bodyPr anchor="t">
            <a:normAutofit fontScale="77500" lnSpcReduction="20000"/>
          </a:bodyPr>
          <a:lstStyle/>
          <a:p>
            <a:pPr marL="502920" indent="-457200">
              <a:buFont typeface="+mj-lt"/>
              <a:buAutoNum type="alphaLcParenR"/>
            </a:pPr>
            <a:r>
              <a:rPr lang="en-US" dirty="0" smtClean="0"/>
              <a:t>Civil fines</a:t>
            </a:r>
          </a:p>
          <a:p>
            <a:pPr marL="880110" lvl="1" indent="-514350">
              <a:buFont typeface="+mj-lt"/>
              <a:buAutoNum type="romanLcPeriod"/>
            </a:pPr>
            <a:r>
              <a:rPr lang="en-US" dirty="0" smtClean="0"/>
              <a:t>Individual did not know (and by exercising reasonable diligence would not have known) that he or she violated HIPAA:</a:t>
            </a:r>
          </a:p>
          <a:p>
            <a:pPr marL="1040130" lvl="2" indent="-400050">
              <a:buFont typeface="+mj-lt"/>
              <a:buAutoNum type="romanLcPeriod"/>
            </a:pPr>
            <a:r>
              <a:rPr lang="en-US" dirty="0" smtClean="0"/>
              <a:t>Min: $100/violation</a:t>
            </a:r>
          </a:p>
          <a:p>
            <a:pPr marL="1040130" lvl="2" indent="-400050">
              <a:buFont typeface="+mj-lt"/>
              <a:buAutoNum type="romanLcPeriod"/>
            </a:pPr>
            <a:r>
              <a:rPr lang="en-US" dirty="0" smtClean="0"/>
              <a:t>Max: $50,000/violation</a:t>
            </a:r>
          </a:p>
          <a:p>
            <a:pPr marL="822960" lvl="1" indent="-457200">
              <a:buFont typeface="+mj-lt"/>
              <a:buAutoNum type="romanLcPeriod"/>
            </a:pPr>
            <a:r>
              <a:rPr lang="en-US" dirty="0" smtClean="0"/>
              <a:t>Violation due to reasonable cause and not due to willful neglect:</a:t>
            </a:r>
          </a:p>
          <a:p>
            <a:pPr marL="982980" lvl="2" indent="-342900">
              <a:buFont typeface="+mj-lt"/>
              <a:buAutoNum type="alphaLcParenR"/>
            </a:pPr>
            <a:r>
              <a:rPr lang="en-US" dirty="0" smtClean="0"/>
              <a:t>Min: $1,000/violation</a:t>
            </a:r>
          </a:p>
          <a:p>
            <a:pPr marL="982980" lvl="2" indent="-342900">
              <a:buFont typeface="+mj-lt"/>
              <a:buAutoNum type="alphaLcParenR"/>
            </a:pPr>
            <a:r>
              <a:rPr lang="en-US" dirty="0" smtClean="0"/>
              <a:t>Max. $50,000/violation</a:t>
            </a:r>
          </a:p>
          <a:p>
            <a:pPr marL="822960" lvl="1" indent="-457200">
              <a:buFont typeface="+mj-lt"/>
              <a:buAutoNum type="romanLcPeriod"/>
            </a:pPr>
            <a:r>
              <a:rPr lang="en-US" dirty="0" smtClean="0"/>
              <a:t>Violation due to willful neglect but violation is corrected within required time period (30 days):</a:t>
            </a:r>
            <a:endParaRPr lang="en-US" dirty="0"/>
          </a:p>
          <a:p>
            <a:pPr marL="982980" lvl="2" indent="-342900">
              <a:buFont typeface="+mj-lt"/>
              <a:buAutoNum type="alphaLcParenR"/>
            </a:pPr>
            <a:r>
              <a:rPr lang="en-US" dirty="0"/>
              <a:t>Min: </a:t>
            </a:r>
            <a:r>
              <a:rPr lang="en-US" dirty="0" smtClean="0"/>
              <a:t>$10,000/violation</a:t>
            </a:r>
            <a:endParaRPr lang="en-US" dirty="0"/>
          </a:p>
          <a:p>
            <a:pPr marL="982980" lvl="2" indent="-342900">
              <a:buFont typeface="+mj-lt"/>
              <a:buAutoNum type="alphaLcParenR"/>
            </a:pPr>
            <a:r>
              <a:rPr lang="en-US" dirty="0"/>
              <a:t>Max: $</a:t>
            </a:r>
            <a:r>
              <a:rPr lang="en-US" dirty="0" smtClean="0"/>
              <a:t>50,000/violation</a:t>
            </a:r>
          </a:p>
          <a:p>
            <a:pPr marL="822960" lvl="1" indent="-457200">
              <a:buFont typeface="+mj-lt"/>
              <a:buAutoNum type="romanLcPeriod"/>
            </a:pPr>
            <a:r>
              <a:rPr lang="en-US" dirty="0" smtClean="0"/>
              <a:t>Willful neglect not corrected:</a:t>
            </a:r>
            <a:endParaRPr lang="en-US" dirty="0"/>
          </a:p>
          <a:p>
            <a:pPr marL="982980" lvl="2" indent="-342900">
              <a:buFont typeface="+mj-lt"/>
              <a:buAutoNum type="alphaLcParenR"/>
            </a:pPr>
            <a:r>
              <a:rPr lang="en-US" dirty="0"/>
              <a:t>Min: </a:t>
            </a:r>
            <a:r>
              <a:rPr lang="en-US" dirty="0" smtClean="0"/>
              <a:t>$50,000/violation</a:t>
            </a:r>
            <a:endParaRPr lang="en-US" dirty="0"/>
          </a:p>
          <a:p>
            <a:pPr marL="982980" lvl="2" indent="-342900">
              <a:buFont typeface="+mj-lt"/>
              <a:buAutoNum type="alphaLcParenR"/>
            </a:pPr>
            <a:r>
              <a:rPr lang="en-US" dirty="0"/>
              <a:t>Max: $50,000/violation</a:t>
            </a:r>
          </a:p>
          <a:p>
            <a:pPr marL="982980" lvl="2" indent="-342900">
              <a:buFont typeface="+mj-lt"/>
              <a:buAutoNum type="alphaLcParenR"/>
            </a:pPr>
            <a:endParaRPr lang="en-US" dirty="0"/>
          </a:p>
          <a:p>
            <a:pPr marL="982980" lvl="2" indent="-342900">
              <a:buFont typeface="+mj-lt"/>
              <a:buAutoNum type="alphaLcParenR"/>
            </a:pPr>
            <a:endParaRPr lang="en-US" dirty="0" smtClean="0"/>
          </a:p>
        </p:txBody>
      </p:sp>
      <p:sp>
        <p:nvSpPr>
          <p:cNvPr id="7" name="Text Placeholder 6"/>
          <p:cNvSpPr>
            <a:spLocks noGrp="1"/>
          </p:cNvSpPr>
          <p:nvPr>
            <p:ph type="body" sz="half" idx="2"/>
          </p:nvPr>
        </p:nvSpPr>
        <p:spPr>
          <a:xfrm>
            <a:off x="4953000" y="4343400"/>
            <a:ext cx="3388660" cy="1377518"/>
          </a:xfrm>
        </p:spPr>
        <p:txBody>
          <a:bodyPr>
            <a:normAutofit/>
          </a:bodyPr>
          <a:lstStyle/>
          <a:p>
            <a:r>
              <a:rPr lang="en-US" sz="2000" b="1" dirty="0" smtClean="0">
                <a:solidFill>
                  <a:srgbClr val="138677"/>
                </a:solidFill>
              </a:rPr>
              <a:t>b) </a:t>
            </a:r>
            <a:r>
              <a:rPr lang="en-US" sz="1800" dirty="0" smtClean="0"/>
              <a:t>There is no private right to a cause of action under HIPAA. The only remedy is under State law causes of action</a:t>
            </a:r>
            <a:endParaRPr lang="en-US" sz="1800" dirty="0"/>
          </a:p>
        </p:txBody>
      </p:sp>
    </p:spTree>
    <p:extLst>
      <p:ext uri="{BB962C8B-B14F-4D97-AF65-F5344CB8AC3E}">
        <p14:creationId xmlns:p14="http://schemas.microsoft.com/office/powerpoint/2010/main" val="1215139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685800"/>
            <a:ext cx="7772400" cy="1676400"/>
          </a:xfrm>
        </p:spPr>
        <p:txBody>
          <a:bodyPr/>
          <a:lstStyle/>
          <a:p>
            <a:r>
              <a:rPr lang="en-US" sz="3600" dirty="0" smtClean="0"/>
              <a:t>Civil Proceedings: How to Subpoena Medical Records Under HIPAA and Oregon Law</a:t>
            </a:r>
            <a:endParaRPr lang="en-US" sz="3600" dirty="0"/>
          </a:p>
        </p:txBody>
      </p:sp>
      <p:sp>
        <p:nvSpPr>
          <p:cNvPr id="3" name="Content Placeholder 2"/>
          <p:cNvSpPr>
            <a:spLocks noGrp="1"/>
          </p:cNvSpPr>
          <p:nvPr>
            <p:ph sz="quarter" idx="13"/>
          </p:nvPr>
        </p:nvSpPr>
        <p:spPr>
          <a:xfrm>
            <a:off x="1143000" y="3276600"/>
            <a:ext cx="6400800" cy="2712720"/>
          </a:xfrm>
        </p:spPr>
        <p:txBody>
          <a:bodyPr/>
          <a:lstStyle/>
          <a:p>
            <a:pPr lvl="1"/>
            <a:r>
              <a:rPr lang="en-US" sz="2800" dirty="0" smtClean="0"/>
              <a:t>ORCP55:Subpoenas </a:t>
            </a:r>
          </a:p>
          <a:p>
            <a:pPr lvl="2"/>
            <a:r>
              <a:rPr lang="en-US" sz="2000" dirty="0" smtClean="0"/>
              <a:t>ORCP55H: Individually Identifiable Health Information </a:t>
            </a:r>
          </a:p>
          <a:p>
            <a:pPr lvl="3"/>
            <a:r>
              <a:rPr lang="en-US" dirty="0" smtClean="0"/>
              <a:t>55H(1) (a) Definition </a:t>
            </a:r>
          </a:p>
          <a:p>
            <a:pPr lvl="3"/>
            <a:r>
              <a:rPr lang="en-US" dirty="0" smtClean="0"/>
              <a:t>55H(1) (b) Qualified protective order </a:t>
            </a:r>
          </a:p>
        </p:txBody>
      </p:sp>
    </p:spTree>
    <p:extLst>
      <p:ext uri="{BB962C8B-B14F-4D97-AF65-F5344CB8AC3E}">
        <p14:creationId xmlns:p14="http://schemas.microsoft.com/office/powerpoint/2010/main" val="2746604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Unless State or Federal Law Has Other Requirements</a:t>
            </a:r>
            <a:endParaRPr lang="en-US" sz="3600" dirty="0"/>
          </a:p>
        </p:txBody>
      </p:sp>
      <p:sp>
        <p:nvSpPr>
          <p:cNvPr id="3" name="Content Placeholder 2"/>
          <p:cNvSpPr>
            <a:spLocks noGrp="1"/>
          </p:cNvSpPr>
          <p:nvPr>
            <p:ph sz="quarter" idx="13"/>
          </p:nvPr>
        </p:nvSpPr>
        <p:spPr/>
        <p:txBody>
          <a:bodyPr/>
          <a:lstStyle/>
          <a:p>
            <a:r>
              <a:rPr lang="en-US" dirty="0" smtClean="0"/>
              <a:t>55H(2)(a)</a:t>
            </a:r>
          </a:p>
          <a:p>
            <a:pPr lvl="1"/>
            <a:r>
              <a:rPr lang="en-US" dirty="0" smtClean="0"/>
              <a:t>Modes of compliance for attorneys </a:t>
            </a:r>
          </a:p>
          <a:p>
            <a:pPr lvl="1"/>
            <a:r>
              <a:rPr lang="en-US" dirty="0" smtClean="0"/>
              <a:t>QPO or affidavit: </a:t>
            </a:r>
          </a:p>
          <a:p>
            <a:pPr lvl="2"/>
            <a:r>
              <a:rPr lang="en-US" dirty="0" smtClean="0"/>
              <a:t>14 day objection</a:t>
            </a:r>
          </a:p>
          <a:p>
            <a:pPr lvl="2"/>
            <a:r>
              <a:rPr lang="en-US" dirty="0" smtClean="0"/>
              <a:t>Sufficient information</a:t>
            </a:r>
          </a:p>
          <a:p>
            <a:pPr lvl="2"/>
            <a:r>
              <a:rPr lang="en-US" dirty="0" smtClean="0"/>
              <a:t>No objections or resolved	</a:t>
            </a:r>
          </a:p>
        </p:txBody>
      </p:sp>
      <p:sp>
        <p:nvSpPr>
          <p:cNvPr id="4" name="Content Placeholder 3"/>
          <p:cNvSpPr>
            <a:spLocks noGrp="1"/>
          </p:cNvSpPr>
          <p:nvPr>
            <p:ph sz="quarter" idx="14"/>
          </p:nvPr>
        </p:nvSpPr>
        <p:spPr/>
        <p:txBody>
          <a:bodyPr/>
          <a:lstStyle/>
          <a:p>
            <a:r>
              <a:rPr lang="en-US" dirty="0" smtClean="0"/>
              <a:t>55H(2)(b)</a:t>
            </a:r>
          </a:p>
          <a:p>
            <a:pPr lvl="1"/>
            <a:r>
              <a:rPr lang="en-US" dirty="0" smtClean="0"/>
              <a:t>Mailing within 5 days</a:t>
            </a:r>
          </a:p>
          <a:p>
            <a:pPr lvl="1"/>
            <a:r>
              <a:rPr lang="en-US" dirty="0" smtClean="0"/>
              <a:t>Affidavit from records custodian </a:t>
            </a:r>
          </a:p>
        </p:txBody>
      </p:sp>
    </p:spTree>
    <p:extLst>
      <p:ext uri="{BB962C8B-B14F-4D97-AF65-F5344CB8AC3E}">
        <p14:creationId xmlns:p14="http://schemas.microsoft.com/office/powerpoint/2010/main" val="2296745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ORCP 55H(2)(c)</a:t>
            </a:r>
            <a:endParaRPr lang="en-US" dirty="0"/>
          </a:p>
        </p:txBody>
      </p:sp>
      <p:sp>
        <p:nvSpPr>
          <p:cNvPr id="3" name="Content Placeholder 2"/>
          <p:cNvSpPr>
            <a:spLocks noGrp="1"/>
          </p:cNvSpPr>
          <p:nvPr>
            <p:ph sz="quarter" idx="13"/>
          </p:nvPr>
        </p:nvSpPr>
        <p:spPr/>
        <p:txBody>
          <a:bodyPr>
            <a:normAutofit fontScale="85000" lnSpcReduction="20000"/>
          </a:bodyPr>
          <a:lstStyle/>
          <a:p>
            <a:r>
              <a:rPr lang="en-US" dirty="0" smtClean="0"/>
              <a:t>Inner envelope</a:t>
            </a:r>
          </a:p>
          <a:p>
            <a:pPr lvl="1"/>
            <a:r>
              <a:rPr lang="en-US" dirty="0" smtClean="0"/>
              <a:t>Title and number of action</a:t>
            </a:r>
          </a:p>
          <a:p>
            <a:pPr lvl="1"/>
            <a:r>
              <a:rPr lang="en-US" dirty="0" smtClean="0"/>
              <a:t>Name of witness </a:t>
            </a:r>
          </a:p>
          <a:p>
            <a:pPr lvl="1"/>
            <a:r>
              <a:rPr lang="en-US" dirty="0" smtClean="0"/>
              <a:t>Date of subpoena</a:t>
            </a:r>
          </a:p>
          <a:p>
            <a:r>
              <a:rPr lang="en-US" dirty="0" smtClean="0"/>
              <a:t>Outer envelope</a:t>
            </a:r>
          </a:p>
          <a:p>
            <a:pPr lvl="1"/>
            <a:r>
              <a:rPr lang="en-US" dirty="0" smtClean="0"/>
              <a:t>Court attendance </a:t>
            </a:r>
          </a:p>
          <a:p>
            <a:pPr lvl="1"/>
            <a:r>
              <a:rPr lang="en-US" dirty="0" smtClean="0"/>
              <a:t>Deposition attendance </a:t>
            </a:r>
          </a:p>
          <a:p>
            <a:pPr lvl="1"/>
            <a:r>
              <a:rPr lang="en-US" dirty="0" smtClean="0"/>
              <a:t>Hearing attendance </a:t>
            </a:r>
          </a:p>
          <a:p>
            <a:pPr lvl="1"/>
            <a:r>
              <a:rPr lang="en-US" dirty="0" smtClean="0"/>
              <a:t>To attorney issuing subpoena</a:t>
            </a:r>
          </a:p>
          <a:p>
            <a:r>
              <a:rPr lang="en-US" dirty="0" smtClean="0"/>
              <a:t>Inspection or copy</a:t>
            </a:r>
          </a:p>
          <a:p>
            <a:r>
              <a:rPr lang="en-US" dirty="0" smtClean="0"/>
              <a:t>Requests</a:t>
            </a:r>
          </a:p>
          <a:p>
            <a:pPr marL="365760" lvl="1" indent="0">
              <a:buNone/>
            </a:pPr>
            <a:endParaRPr lang="en-US" dirty="0" smtClean="0"/>
          </a:p>
        </p:txBody>
      </p:sp>
    </p:spTree>
    <p:extLst>
      <p:ext uri="{BB962C8B-B14F-4D97-AF65-F5344CB8AC3E}">
        <p14:creationId xmlns:p14="http://schemas.microsoft.com/office/powerpoint/2010/main" val="2039270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p:cNvPicPr>
            <a:picLocks noGrp="1" noChangeAspect="1"/>
          </p:cNvPicPr>
          <p:nvPr>
            <p:ph type="pic" idx="1"/>
          </p:nvPr>
        </p:nvPicPr>
        <mc:AlternateContent xmlns:mc="http://schemas.openxmlformats.org/markup-compatibility/2006">
          <mc:Choice xmlns="" xmlns:mv="urn:schemas-microsoft-com:mac:vml" xmlns:ma="http://schemas.microsoft.com/office/mac/drawingml/2008/main" Requires="ma">
            <p:blipFill>
              <a:blip r:embed="rId2"/>
              <a:srcRect l="-18647" r="-18647"/>
              <a:stretch>
                <a:fillRect/>
              </a:stretch>
            </p:blipFill>
          </mc:Choice>
          <mc:Fallback>
            <p:blipFill>
              <a:blip r:embed="rId3"/>
              <a:srcRect l="-18647" r="-18647"/>
              <a:stretch>
                <a:fillRect/>
              </a:stretch>
            </p:blipFill>
          </mc:Fallback>
        </mc:AlternateContent>
        <p:spPr/>
      </p:pic>
      <p:sp>
        <p:nvSpPr>
          <p:cNvPr id="3" name="Text Placeholder 2"/>
          <p:cNvSpPr>
            <a:spLocks noGrp="1"/>
          </p:cNvSpPr>
          <p:nvPr>
            <p:ph type="body" sz="half" idx="2"/>
          </p:nvPr>
        </p:nvSpPr>
        <p:spPr/>
        <p:txBody>
          <a:bodyPr>
            <a:normAutofit/>
          </a:bodyPr>
          <a:lstStyle/>
          <a:p>
            <a:r>
              <a:rPr lang="en-US" sz="2800" dirty="0" smtClean="0"/>
              <a:t>Inspection after filing and giving notice</a:t>
            </a:r>
            <a:endParaRPr lang="en-US" sz="2800" dirty="0"/>
          </a:p>
        </p:txBody>
      </p:sp>
      <p:sp>
        <p:nvSpPr>
          <p:cNvPr id="4" name="Title 3"/>
          <p:cNvSpPr>
            <a:spLocks noGrp="1"/>
          </p:cNvSpPr>
          <p:nvPr>
            <p:ph type="title"/>
          </p:nvPr>
        </p:nvSpPr>
        <p:spPr/>
        <p:txBody>
          <a:bodyPr/>
          <a:lstStyle/>
          <a:p>
            <a:r>
              <a:rPr lang="en-US" dirty="0" smtClean="0"/>
              <a:t>ORCP 55H(2)(d)</a:t>
            </a:r>
            <a:endParaRPr lang="en-US" dirty="0"/>
          </a:p>
        </p:txBody>
      </p:sp>
    </p:spTree>
    <p:extLst>
      <p:ext uri="{BB962C8B-B14F-4D97-AF65-F5344CB8AC3E}">
        <p14:creationId xmlns:p14="http://schemas.microsoft.com/office/powerpoint/2010/main" val="556618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33400"/>
            <a:ext cx="3636085" cy="1258493"/>
          </a:xfrm>
        </p:spPr>
        <p:txBody>
          <a:bodyPr/>
          <a:lstStyle/>
          <a:p>
            <a:r>
              <a:rPr lang="en-US" sz="3600" dirty="0" smtClean="0"/>
              <a:t>ORCP 55H (3)</a:t>
            </a:r>
            <a:endParaRPr lang="en-US" sz="3600" dirty="0"/>
          </a:p>
        </p:txBody>
      </p:sp>
      <p:sp>
        <p:nvSpPr>
          <p:cNvPr id="3" name="Content Placeholder 2"/>
          <p:cNvSpPr>
            <a:spLocks noGrp="1"/>
          </p:cNvSpPr>
          <p:nvPr>
            <p:ph idx="1"/>
          </p:nvPr>
        </p:nvSpPr>
        <p:spPr>
          <a:xfrm>
            <a:off x="609600" y="838200"/>
            <a:ext cx="4017085" cy="4894730"/>
          </a:xfrm>
        </p:spPr>
        <p:txBody>
          <a:bodyPr/>
          <a:lstStyle/>
          <a:p>
            <a:pPr marL="502920" indent="-457200">
              <a:buFont typeface="+mj-lt"/>
              <a:buAutoNum type="alphaLcParenR"/>
            </a:pPr>
            <a:r>
              <a:rPr lang="en-US" dirty="0" smtClean="0"/>
              <a:t>Affidavit or declaration</a:t>
            </a:r>
          </a:p>
          <a:p>
            <a:pPr marL="880110" lvl="1" indent="-514350">
              <a:buFont typeface="+mj-lt"/>
              <a:buAutoNum type="romanLcPeriod"/>
            </a:pPr>
            <a:r>
              <a:rPr lang="en-US" dirty="0" smtClean="0"/>
              <a:t>Duly authorized custodian</a:t>
            </a:r>
          </a:p>
          <a:p>
            <a:pPr marL="880110" lvl="1" indent="-514350">
              <a:buFont typeface="+mj-lt"/>
              <a:buAutoNum type="romanLcPeriod"/>
            </a:pPr>
            <a:r>
              <a:rPr lang="en-US" dirty="0" smtClean="0"/>
              <a:t>True copy of all records responsive</a:t>
            </a:r>
          </a:p>
          <a:p>
            <a:pPr marL="880110" lvl="1" indent="-514350">
              <a:buFont typeface="+mj-lt"/>
              <a:buAutoNum type="romanLcPeriod"/>
            </a:pPr>
            <a:r>
              <a:rPr lang="en-US" dirty="0" smtClean="0"/>
              <a:t>Control of or ordinary course of business	</a:t>
            </a:r>
          </a:p>
          <a:p>
            <a:pPr marL="365760" lvl="1" indent="0">
              <a:buNone/>
            </a:pPr>
            <a:endParaRPr lang="en-US" dirty="0"/>
          </a:p>
        </p:txBody>
      </p:sp>
      <p:sp>
        <p:nvSpPr>
          <p:cNvPr id="4" name="Text Placeholder 3"/>
          <p:cNvSpPr>
            <a:spLocks noGrp="1"/>
          </p:cNvSpPr>
          <p:nvPr>
            <p:ph type="body" sz="half" idx="2"/>
          </p:nvPr>
        </p:nvSpPr>
        <p:spPr>
          <a:xfrm>
            <a:off x="4724400" y="3581400"/>
            <a:ext cx="3388660" cy="2139518"/>
          </a:xfrm>
        </p:spPr>
        <p:txBody>
          <a:bodyPr>
            <a:normAutofit/>
          </a:bodyPr>
          <a:lstStyle/>
          <a:p>
            <a:r>
              <a:rPr lang="en-US" sz="2200" b="1" dirty="0" smtClean="0">
                <a:solidFill>
                  <a:schemeClr val="accent6">
                    <a:lumMod val="75000"/>
                  </a:schemeClr>
                </a:solidFill>
              </a:rPr>
              <a:t>b) </a:t>
            </a:r>
            <a:r>
              <a:rPr lang="en-US" sz="2200" dirty="0" smtClean="0"/>
              <a:t>None or part, put in affidavit </a:t>
            </a:r>
          </a:p>
          <a:p>
            <a:endParaRPr lang="en-US" sz="1800" dirty="0" smtClean="0"/>
          </a:p>
          <a:p>
            <a:r>
              <a:rPr lang="en-US" sz="2200" b="1" dirty="0" err="1" smtClean="0">
                <a:solidFill>
                  <a:srgbClr val="138677"/>
                </a:solidFill>
              </a:rPr>
              <a:t>c</a:t>
            </a:r>
            <a:r>
              <a:rPr lang="en-US" sz="2200" b="1" dirty="0" smtClean="0">
                <a:solidFill>
                  <a:srgbClr val="138677"/>
                </a:solidFill>
              </a:rPr>
              <a:t>) </a:t>
            </a:r>
            <a:r>
              <a:rPr lang="en-US" sz="2200" dirty="0" smtClean="0"/>
              <a:t>More than one affidavit or declaration </a:t>
            </a:r>
          </a:p>
        </p:txBody>
      </p:sp>
    </p:spTree>
    <p:extLst>
      <p:ext uri="{BB962C8B-B14F-4D97-AF65-F5344CB8AC3E}">
        <p14:creationId xmlns:p14="http://schemas.microsoft.com/office/powerpoint/2010/main" val="1479561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ORCP 55H(4)</a:t>
            </a:r>
            <a:endParaRPr lang="en-US" dirty="0"/>
          </a:p>
        </p:txBody>
      </p:sp>
      <p:sp>
        <p:nvSpPr>
          <p:cNvPr id="3" name="Content Placeholder 2"/>
          <p:cNvSpPr>
            <a:spLocks noGrp="1"/>
          </p:cNvSpPr>
          <p:nvPr>
            <p:ph sz="quarter" idx="13"/>
          </p:nvPr>
        </p:nvSpPr>
        <p:spPr/>
        <p:txBody>
          <a:bodyPr>
            <a:normAutofit fontScale="92500" lnSpcReduction="20000"/>
          </a:bodyPr>
          <a:lstStyle/>
          <a:p>
            <a:pPr>
              <a:buNone/>
            </a:pPr>
            <a:r>
              <a:rPr lang="en-US" b="1" dirty="0" smtClean="0">
                <a:solidFill>
                  <a:srgbClr val="138677"/>
                </a:solidFill>
              </a:rPr>
              <a:t>a) </a:t>
            </a:r>
            <a:r>
              <a:rPr lang="en-US" dirty="0" smtClean="0"/>
              <a:t>Personal attendance </a:t>
            </a:r>
          </a:p>
          <a:p>
            <a:pPr lvl="1">
              <a:buNone/>
            </a:pPr>
            <a:r>
              <a:rPr lang="en-US" dirty="0" smtClean="0"/>
              <a:t>“The personal attendance of a custodian of records and the production of original records is required by this subpoena. The procedure authorized pursuant to ORCP 55H(2) shall not be deemed sufficient compliance with this subpoena.” </a:t>
            </a:r>
          </a:p>
        </p:txBody>
      </p:sp>
      <p:sp>
        <p:nvSpPr>
          <p:cNvPr id="4" name="Content Placeholder 3"/>
          <p:cNvSpPr>
            <a:spLocks noGrp="1"/>
          </p:cNvSpPr>
          <p:nvPr>
            <p:ph sz="quarter" idx="14"/>
          </p:nvPr>
        </p:nvSpPr>
        <p:spPr/>
        <p:txBody>
          <a:bodyPr/>
          <a:lstStyle/>
          <a:p>
            <a:pPr>
              <a:buNone/>
            </a:pPr>
            <a:r>
              <a:rPr lang="en-US" dirty="0" smtClean="0">
                <a:solidFill>
                  <a:srgbClr val="138677"/>
                </a:solidFill>
              </a:rPr>
              <a:t>b) </a:t>
            </a:r>
            <a:r>
              <a:rPr lang="en-US" dirty="0" smtClean="0"/>
              <a:t>More than one subpoena </a:t>
            </a:r>
          </a:p>
          <a:p>
            <a:pPr lvl="1">
              <a:buNone/>
            </a:pPr>
            <a:r>
              <a:rPr lang="en-US" dirty="0" err="1" smtClean="0">
                <a:solidFill>
                  <a:srgbClr val="138677"/>
                </a:solidFill>
              </a:rPr>
              <a:t>i</a:t>
            </a:r>
            <a:r>
              <a:rPr lang="en-US" dirty="0" smtClean="0">
                <a:solidFill>
                  <a:srgbClr val="138677"/>
                </a:solidFill>
              </a:rPr>
              <a:t>. </a:t>
            </a:r>
            <a:r>
              <a:rPr lang="en-US" dirty="0" smtClean="0"/>
              <a:t>Custodian is witness to first party </a:t>
            </a:r>
            <a:endParaRPr lang="en-US" dirty="0"/>
          </a:p>
        </p:txBody>
      </p:sp>
    </p:spTree>
    <p:extLst>
      <p:ext uri="{BB962C8B-B14F-4D97-AF65-F5344CB8AC3E}">
        <p14:creationId xmlns:p14="http://schemas.microsoft.com/office/powerpoint/2010/main" val="124154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p:cNvPicPr>
            <a:picLocks noGrp="1" noChangeAspect="1"/>
          </p:cNvPicPr>
          <p:nvPr>
            <p:ph type="pic" idx="1"/>
          </p:nvPr>
        </p:nvPicPr>
        <p:blipFill>
          <a:blip r:embed="rId2"/>
          <a:srcRect t="-2416" b="-2416"/>
          <a:stretch>
            <a:fillRect/>
          </a:stretch>
        </p:blipFill>
        <p:spPr>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3" name="Text Placeholder 2"/>
          <p:cNvSpPr>
            <a:spLocks noGrp="1"/>
          </p:cNvSpPr>
          <p:nvPr>
            <p:ph type="body" sz="half" idx="2"/>
          </p:nvPr>
        </p:nvSpPr>
        <p:spPr/>
        <p:txBody>
          <a:bodyPr>
            <a:normAutofit fontScale="92500"/>
          </a:bodyPr>
          <a:lstStyle/>
          <a:p>
            <a:r>
              <a:rPr lang="en-US" sz="2800" dirty="0" smtClean="0"/>
              <a:t>Tender and payment of fees</a:t>
            </a:r>
          </a:p>
          <a:p>
            <a:pPr lvl="1"/>
            <a:r>
              <a:rPr lang="en-US" sz="1600" dirty="0" smtClean="0"/>
              <a:t>Nothing in this section requires tender or payment of more than one witness and mileage fee or other charge unless there has been an agreement to the contrary. </a:t>
            </a:r>
          </a:p>
          <a:p>
            <a:pPr lvl="1"/>
            <a:endParaRPr lang="en-US" dirty="0"/>
          </a:p>
        </p:txBody>
      </p:sp>
      <p:sp>
        <p:nvSpPr>
          <p:cNvPr id="4" name="Title 3"/>
          <p:cNvSpPr>
            <a:spLocks noGrp="1"/>
          </p:cNvSpPr>
          <p:nvPr>
            <p:ph type="title"/>
          </p:nvPr>
        </p:nvSpPr>
        <p:spPr/>
        <p:txBody>
          <a:bodyPr/>
          <a:lstStyle/>
          <a:p>
            <a:r>
              <a:rPr lang="en-US" dirty="0" smtClean="0"/>
              <a:t>ORCP 55H (5)</a:t>
            </a:r>
            <a:endParaRPr lang="en-US" dirty="0"/>
          </a:p>
        </p:txBody>
      </p:sp>
    </p:spTree>
    <p:extLst>
      <p:ext uri="{BB962C8B-B14F-4D97-AF65-F5344CB8AC3E}">
        <p14:creationId xmlns:p14="http://schemas.microsoft.com/office/powerpoint/2010/main" val="17102615"/>
      </p:ext>
    </p:extLst>
  </p:cSld>
  <p:clrMapOvr>
    <a:masterClrMapping/>
  </p:clrMapOvr>
</p:sld>
</file>

<file path=ppt/theme/theme1.xml><?xml version="1.0" encoding="utf-8"?>
<a:theme xmlns:a="http://schemas.openxmlformats.org/drawingml/2006/main" name="Slipstream">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493</TotalTime>
  <Words>1187</Words>
  <Application>Microsoft Office PowerPoint</Application>
  <PresentationFormat>On-screen Show (4:3)</PresentationFormat>
  <Paragraphs>156</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Slipstream</vt:lpstr>
      <vt:lpstr>Medical Records Subpoenas</vt:lpstr>
      <vt:lpstr>Topics of Conversation</vt:lpstr>
      <vt:lpstr>Civil Proceedings: How to Subpoena Medical Records Under HIPAA and Oregon Law</vt:lpstr>
      <vt:lpstr>Unless State or Federal Law Has Other Requirements</vt:lpstr>
      <vt:lpstr>ORCP 55H(2)(c)</vt:lpstr>
      <vt:lpstr>ORCP 55H(2)(d)</vt:lpstr>
      <vt:lpstr>ORCP 55H (3)</vt:lpstr>
      <vt:lpstr>ORCP 55H(4)</vt:lpstr>
      <vt:lpstr>ORCP 55H (5)</vt:lpstr>
      <vt:lpstr>Information to Secure</vt:lpstr>
      <vt:lpstr>Criminal Proceedings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Civil vs. Criminal </vt:lpstr>
      <vt:lpstr>Violations What happens if you produce records in violation of HIPAA or State Law?</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Records Subpoena</dc:title>
  <dc:creator>Emily Finley</dc:creator>
  <cp:lastModifiedBy>Jen</cp:lastModifiedBy>
  <cp:revision>22</cp:revision>
  <cp:lastPrinted>2013-02-25T20:10:22Z</cp:lastPrinted>
  <dcterms:created xsi:type="dcterms:W3CDTF">2013-02-23T19:31:59Z</dcterms:created>
  <dcterms:modified xsi:type="dcterms:W3CDTF">2013-02-25T20:45:36Z</dcterms:modified>
</cp:coreProperties>
</file>