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7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1E141-C147-4318-9186-12BAD77723A1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E49A4-A491-4522-8CE3-669161533E24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mc.org/Documents/bmc-RequestCorrection-MedicalRecord.pdf" TargetMode="External"/><Relationship Id="rId2" Type="http://schemas.openxmlformats.org/officeDocument/2006/relationships/hyperlink" Target="http://www.utsouthwestern.edu/edumedia/edufiles/about_us/admin_offices/hipaa_privacy/medical-record-amendmen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rotherslaw.com/article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egonhipaaforum.org/" TargetMode="External"/><Relationship Id="rId7" Type="http://schemas.openxmlformats.org/officeDocument/2006/relationships/hyperlink" Target="http://www.law.cornell.edu/uscode/text/42/290dd-2" TargetMode="External"/><Relationship Id="rId2" Type="http://schemas.openxmlformats.org/officeDocument/2006/relationships/hyperlink" Target="http://www.brotherslaw.com/articl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hs.gov/hipaafaq/use/index.html" TargetMode="External"/><Relationship Id="rId5" Type="http://schemas.openxmlformats.org/officeDocument/2006/relationships/hyperlink" Target="http://www.hhs.gov/ocr/hipaa" TargetMode="External"/><Relationship Id="rId4" Type="http://schemas.openxmlformats.org/officeDocument/2006/relationships/hyperlink" Target="http://public.health.oregon.gov/DISEASESCONDITIONS/COMMUNICABLEDISEASE/LOCALHEALTHDEPARTMENTS/Pages/hipaa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rcr.uoregon.edu/index.cfm?action=hipaa_auth" TargetMode="External"/><Relationship Id="rId2" Type="http://schemas.openxmlformats.org/officeDocument/2006/relationships/hyperlink" Target="http://smileoregon.org/wp-content/uploads/2010/06/HIPAA-FORM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brotherslaw.com/article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 Information Portability &amp; Accountability 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200" dirty="0" smtClean="0"/>
              <a:t>Presented by </a:t>
            </a:r>
            <a:r>
              <a:rPr lang="en-US" sz="1200" dirty="0"/>
              <a:t>Jennifer Coughlin</a:t>
            </a:r>
          </a:p>
          <a:p>
            <a:r>
              <a:rPr lang="en-US" sz="1200" dirty="0"/>
              <a:t>www.brotherslaw.com</a:t>
            </a:r>
          </a:p>
          <a:p>
            <a:r>
              <a:rPr lang="en-US" sz="1200" dirty="0" smtClean="0"/>
              <a:t>Eugene, Oregon</a:t>
            </a:r>
          </a:p>
          <a:p>
            <a:r>
              <a:rPr lang="en-US" sz="1200" dirty="0" smtClean="0"/>
              <a:t>April 10, 2013</a:t>
            </a:r>
          </a:p>
        </p:txBody>
      </p:sp>
    </p:spTree>
    <p:extLst>
      <p:ext uri="{BB962C8B-B14F-4D97-AF65-F5344CB8AC3E}">
        <p14:creationId xmlns:p14="http://schemas.microsoft.com/office/powerpoint/2010/main" val="21213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MINORS’ RIGHTS TO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Generally speaking….Parents or guardians have right to get their child’s medical records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EXCEPTIONS:</a:t>
            </a:r>
          </a:p>
          <a:p>
            <a:pPr lvl="1"/>
            <a:r>
              <a:rPr lang="en-US" dirty="0" smtClean="0"/>
              <a:t>Neglect, harm</a:t>
            </a:r>
          </a:p>
          <a:p>
            <a:pPr lvl="1"/>
            <a:r>
              <a:rPr lang="en-US" dirty="0" smtClean="0"/>
              <a:t>After 18</a:t>
            </a:r>
          </a:p>
          <a:p>
            <a:pPr lvl="1"/>
            <a:r>
              <a:rPr lang="en-US" dirty="0" smtClean="0"/>
              <a:t>Married</a:t>
            </a:r>
          </a:p>
          <a:p>
            <a:pPr lvl="1"/>
            <a:r>
              <a:rPr lang="en-US" dirty="0" smtClean="0"/>
              <a:t>Consent </a:t>
            </a:r>
          </a:p>
          <a:p>
            <a:pPr lvl="1"/>
            <a:r>
              <a:rPr lang="en-US" dirty="0" smtClean="0"/>
              <a:t>Birth control, STDs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3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Power of Attorney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800" dirty="0" smtClean="0"/>
              <a:t>* Relevance Required</a:t>
            </a:r>
          </a:p>
          <a:p>
            <a:r>
              <a:rPr lang="en-US" sz="1800" dirty="0" smtClean="0"/>
              <a:t>* Only During POA Effective Timeframe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/>
      </p:sp>
      <p:pic>
        <p:nvPicPr>
          <p:cNvPr id="3074" name="Picture 2" descr="C:\Users\Jen\AppData\Local\Microsoft\Windows\Temporary Internet Files\Content.IE5\212EJXIB\MC9000242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675" y="2290136"/>
            <a:ext cx="2470325" cy="183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30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PERSONAL REPRESENTATIVES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800" dirty="0" smtClean="0"/>
              <a:t>Court-Appointed Personal Representatives 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800" dirty="0" smtClean="0"/>
              <a:t>Proof of appointment and identification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800" dirty="0" smtClean="0"/>
              <a:t>If not an appointed personal representative, hierarchy of others can request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/>
      </p:sp>
      <p:pic>
        <p:nvPicPr>
          <p:cNvPr id="4098" name="Picture 2" descr="C:\Users\Jen\AppData\Local\Microsoft\Windows\Temporary Internet Files\Content.IE5\SSSIRME8\MC90043959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199" y="2057400"/>
            <a:ext cx="2819401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23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HIPAA Form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Dates being requested</a:t>
            </a:r>
          </a:p>
          <a:p>
            <a:r>
              <a:rPr lang="en-US" dirty="0" smtClean="0"/>
              <a:t>Any previous names used</a:t>
            </a:r>
          </a:p>
          <a:p>
            <a:r>
              <a:rPr lang="en-US" dirty="0" smtClean="0"/>
              <a:t>Date of birth</a:t>
            </a:r>
          </a:p>
          <a:p>
            <a:r>
              <a:rPr lang="en-US" dirty="0" smtClean="0"/>
              <a:t>Social security number</a:t>
            </a:r>
          </a:p>
          <a:p>
            <a:r>
              <a:rPr lang="en-US" dirty="0" smtClean="0"/>
              <a:t>Entire record, or just  part?</a:t>
            </a:r>
          </a:p>
          <a:p>
            <a:pPr lvl="1"/>
            <a:r>
              <a:rPr lang="en-US" dirty="0" smtClean="0"/>
              <a:t>Labs, diagnostic reports or studies, discharge summary, op notes, pertinent package, physician orders, nurses notes, test results, etc.</a:t>
            </a:r>
          </a:p>
          <a:p>
            <a:r>
              <a:rPr lang="en-US" dirty="0" smtClean="0"/>
              <a:t>See record, or get copy of?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9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b="1" u="sng" dirty="0" smtClean="0"/>
              <a:t>SUMMARIES</a:t>
            </a:r>
            <a:r>
              <a:rPr lang="en-US" dirty="0" smtClean="0"/>
              <a:t>			</a:t>
            </a:r>
            <a:r>
              <a:rPr lang="en-US" b="1" u="sng" dirty="0" smtClean="0"/>
              <a:t>DENIALS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Fee can be charged</a:t>
            </a:r>
          </a:p>
          <a:p>
            <a:r>
              <a:rPr lang="en-US" dirty="0" smtClean="0"/>
              <a:t>Understand beforehand</a:t>
            </a:r>
          </a:p>
          <a:p>
            <a:r>
              <a:rPr lang="en-US" dirty="0" smtClean="0"/>
              <a:t>Not required</a:t>
            </a:r>
          </a:p>
          <a:p>
            <a:r>
              <a:rPr lang="en-US" dirty="0" smtClean="0"/>
              <a:t>Plain language</a:t>
            </a:r>
          </a:p>
          <a:p>
            <a:r>
              <a:rPr lang="en-US" dirty="0" smtClean="0"/>
              <a:t>Different language??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30 days</a:t>
            </a:r>
          </a:p>
          <a:p>
            <a:r>
              <a:rPr lang="en-US" dirty="0" smtClean="0"/>
              <a:t>Limited circumstances</a:t>
            </a:r>
          </a:p>
          <a:p>
            <a:r>
              <a:rPr lang="en-US" dirty="0" smtClean="0"/>
              <a:t>In writing</a:t>
            </a:r>
          </a:p>
          <a:p>
            <a:r>
              <a:rPr lang="en-US" dirty="0" smtClean="0"/>
              <a:t>Right to review denial</a:t>
            </a:r>
          </a:p>
          <a:p>
            <a:r>
              <a:rPr lang="en-US" dirty="0" smtClean="0"/>
              <a:t>Wrong provider is requested…duty to inform of proper provider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81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PATIENTS’ RIGHT TO AMEND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for inaccurate or missing information</a:t>
            </a:r>
          </a:p>
          <a:p>
            <a:r>
              <a:rPr lang="en-US" dirty="0" smtClean="0"/>
              <a:t>Oral vs. writing</a:t>
            </a:r>
          </a:p>
          <a:p>
            <a:r>
              <a:rPr lang="en-US" dirty="0" smtClean="0"/>
              <a:t>Denials</a:t>
            </a:r>
          </a:p>
          <a:p>
            <a:r>
              <a:rPr lang="en-US" dirty="0" smtClean="0"/>
              <a:t>Minors</a:t>
            </a:r>
          </a:p>
          <a:p>
            <a:r>
              <a:rPr lang="en-US" dirty="0" smtClean="0"/>
              <a:t>Form for requesting amendment</a:t>
            </a:r>
          </a:p>
          <a:p>
            <a:pPr lvl="1"/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www.utsouthwestern.edu/edumedia/edufiles/about_us/admin_offices/hipaa_privacy/medical-record-amendment.pdf</a:t>
            </a:r>
            <a:endParaRPr lang="en-US" u="sng" dirty="0" smtClean="0"/>
          </a:p>
          <a:p>
            <a:pPr lvl="1"/>
            <a:r>
              <a:rPr lang="en-US" u="sng" dirty="0">
                <a:hlinkClick r:id="rId3"/>
              </a:rPr>
              <a:t>http://www.bmc.org/Documents/bmc-RequestCorrection-MedicalRecord.pdf</a:t>
            </a:r>
            <a:r>
              <a:rPr lang="en-US" dirty="0"/>
              <a:t> </a:t>
            </a:r>
          </a:p>
          <a:p>
            <a:pPr lvl="1"/>
            <a:r>
              <a:rPr lang="en-US" dirty="0" smtClean="0">
                <a:hlinkClick r:id="rId4"/>
              </a:rPr>
              <a:t>www.brotherslaw.com/articles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2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Allowable Charges for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ORS 192.563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$30 10 or fewer pages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$.50/page 11-50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$.25/page </a:t>
            </a:r>
            <a:r>
              <a:rPr lang="en-US" sz="1600" dirty="0" err="1" smtClean="0"/>
              <a:t>add’l</a:t>
            </a:r>
            <a:r>
              <a:rPr lang="en-US" sz="1600" dirty="0" smtClean="0"/>
              <a:t> pages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“Bonus” charge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Postage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X-rays, other expensive requests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 smtClean="0"/>
              <a:t>Patient can’t afford…what to do?</a:t>
            </a:r>
          </a:p>
          <a:p>
            <a:pPr marL="171450" indent="-171450">
              <a:buFont typeface="Arial" charset="0"/>
              <a:buChar char="•"/>
            </a:pPr>
            <a:endParaRPr lang="en-US" dirty="0"/>
          </a:p>
        </p:txBody>
      </p:sp>
      <p:pic>
        <p:nvPicPr>
          <p:cNvPr id="5122" name="Picture 2" descr="C:\Users\Jen\AppData\Local\Microsoft\Windows\Temporary Internet Files\Content.IE5\PURAI6U0\MP90030577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33400"/>
            <a:ext cx="41910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82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HIPAA do?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600" dirty="0" smtClean="0"/>
              <a:t>* Privacy </a:t>
            </a:r>
            <a:r>
              <a:rPr lang="en-US" sz="1600" dirty="0"/>
              <a:t>Rule allows a “reasonable fee” based upon </a:t>
            </a:r>
            <a:r>
              <a:rPr lang="en-US" sz="1600" i="1" dirty="0"/>
              <a:t>actual costs</a:t>
            </a:r>
            <a:r>
              <a:rPr lang="en-US" sz="1600" dirty="0"/>
              <a:t> of </a:t>
            </a:r>
            <a:r>
              <a:rPr lang="en-US" sz="1600" dirty="0" smtClean="0"/>
              <a:t>copying</a:t>
            </a:r>
            <a:endParaRPr lang="en-US" sz="1600" dirty="0"/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/>
              <a:t>Labor, supplies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/>
              <a:t>Excludes search and handling fees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* OCR </a:t>
            </a:r>
            <a:r>
              <a:rPr lang="en-US" sz="1600" dirty="0"/>
              <a:t>determination of reasonableness</a:t>
            </a:r>
          </a:p>
          <a:p>
            <a:endParaRPr lang="en-US" dirty="0"/>
          </a:p>
        </p:txBody>
      </p:sp>
      <p:pic>
        <p:nvPicPr>
          <p:cNvPr id="7170" name="Picture 2" descr="C:\Users\Jen\AppData\Local\Microsoft\Windows\Temporary Internet Files\Content.IE5\L7CP2ZCI\MP900422619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656" y="446088"/>
            <a:ext cx="3622313" cy="541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67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SPECIALIZED TOPIC RECORDS</a:t>
            </a:r>
            <a:endParaRPr lang="en-US" dirty="0"/>
          </a:p>
        </p:txBody>
      </p:sp>
      <p:pic>
        <p:nvPicPr>
          <p:cNvPr id="8194" name="Picture 2" descr="C:\Users\Jen\AppData\Local\Microsoft\Windows\Temporary Internet Files\Content.IE5\SSSIRME8\MP900441034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2057400" cy="308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Jen\AppData\Local\Microsoft\Windows\Temporary Internet Files\Content.IE5\212EJXIB\MP90030890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62400"/>
            <a:ext cx="3657600" cy="241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Jen\AppData\Local\Microsoft\Windows\Temporary Internet Files\Content.IE5\L7CP2ZCI\MP90043111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447800"/>
            <a:ext cx="31242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51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ALCOHOL, DRUG &amp; PSYCHIATRIC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and Federal Law Prohibit Disclosure of Information about Alcohol, Drug &amp; Psychiatric Cases</a:t>
            </a:r>
          </a:p>
          <a:p>
            <a:r>
              <a:rPr lang="en-US" dirty="0" smtClean="0"/>
              <a:t>Includes </a:t>
            </a:r>
            <a:r>
              <a:rPr lang="en-US" dirty="0" smtClean="0"/>
              <a:t>confirmation </a:t>
            </a:r>
            <a:r>
              <a:rPr lang="en-US" dirty="0" smtClean="0"/>
              <a:t>of admission/discharge</a:t>
            </a:r>
          </a:p>
          <a:p>
            <a:r>
              <a:rPr lang="en-US" dirty="0" smtClean="0"/>
              <a:t>Standard Answer, “We cannot, under federal or state law, comment on such a case.”</a:t>
            </a:r>
          </a:p>
          <a:p>
            <a:r>
              <a:rPr lang="en-US" dirty="0" smtClean="0"/>
              <a:t>ORS 426: Mental Health &amp; Developmental Disabilities; Drug &amp; Alcohol</a:t>
            </a:r>
          </a:p>
          <a:p>
            <a:r>
              <a:rPr lang="en-US" dirty="0" smtClean="0"/>
              <a:t>ORS 192.515 to ORS 192.517</a:t>
            </a:r>
          </a:p>
          <a:p>
            <a:r>
              <a:rPr lang="en-US" dirty="0" smtClean="0"/>
              <a:t>42 USC 290: Methods of Disclosure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15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TOPICS OF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STATE LAW PREEMPTION OF HIPAA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2. PATIENTS’ RIGHTS TO REQUEST AND RECEIVE RECORDS UNDER HIPAA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3.  PATIENTS’ RIGHTS TO AMEND RECORDS UNDER HIPAA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4.  </a:t>
            </a:r>
            <a:r>
              <a:rPr lang="en-US" dirty="0" smtClean="0"/>
              <a:t>SPECIAL </a:t>
            </a:r>
            <a:r>
              <a:rPr lang="en-US" dirty="0" smtClean="0"/>
              <a:t>CARE OF SPECIALIZED RECORDS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48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RESOURCES FOR HIPAA COMPLIANCE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676400"/>
            <a:ext cx="7125112" cy="49529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Brothers, Hawn &amp; Coughlin, </a:t>
            </a:r>
            <a:r>
              <a:rPr lang="en-US" dirty="0" smtClean="0">
                <a:hlinkClick r:id="rId2"/>
              </a:rPr>
              <a:t>www.brotherslaw.com/articles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Power Points, Outline and details of presentation</a:t>
            </a:r>
          </a:p>
          <a:p>
            <a:pPr lvl="2"/>
            <a:r>
              <a:rPr lang="en-US" dirty="0" smtClean="0"/>
              <a:t>4 Steps to HIPAA Compliance</a:t>
            </a:r>
          </a:p>
          <a:p>
            <a:pPr lvl="2"/>
            <a:r>
              <a:rPr lang="en-US" dirty="0" smtClean="0"/>
              <a:t>This presentation &amp; Links</a:t>
            </a:r>
          </a:p>
          <a:p>
            <a:r>
              <a:rPr lang="en-US" dirty="0" smtClean="0"/>
              <a:t>Oregon HIPAA Forum</a:t>
            </a:r>
          </a:p>
          <a:p>
            <a:pPr lvl="1"/>
            <a:r>
              <a:rPr lang="en-US" u="sng" dirty="0">
                <a:hlinkClick r:id="rId3"/>
              </a:rPr>
              <a:t>http://www.oregonhipaaforum.org</a:t>
            </a:r>
            <a:r>
              <a:rPr lang="en-US" u="sng" dirty="0"/>
              <a:t> </a:t>
            </a:r>
            <a:endParaRPr lang="en-US" u="sng" dirty="0" smtClean="0"/>
          </a:p>
          <a:p>
            <a:r>
              <a:rPr lang="en-US" dirty="0" smtClean="0"/>
              <a:t>Oregon Health Authority</a:t>
            </a:r>
          </a:p>
          <a:p>
            <a:pPr lvl="1"/>
            <a:r>
              <a:rPr lang="en-US" u="sng" dirty="0">
                <a:hlinkClick r:id="rId4"/>
              </a:rPr>
              <a:t>http://public.health.oregon.gov/DISEASESCONDITIONS/COMMUNICABLEDISEASE/LOCALHEALTHDEPARTMENTS/Pages/hipaa.aspx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Office for Civil Rights</a:t>
            </a:r>
          </a:p>
          <a:p>
            <a:pPr lvl="1"/>
            <a:r>
              <a:rPr lang="en-US" u="sng" dirty="0">
                <a:hlinkClick r:id="rId5"/>
              </a:rPr>
              <a:t>http://</a:t>
            </a:r>
            <a:r>
              <a:rPr lang="en-US" u="sng" dirty="0" smtClean="0">
                <a:hlinkClick r:id="rId5"/>
              </a:rPr>
              <a:t>www.hhs.gov/ocr/hipaa</a:t>
            </a:r>
            <a:endParaRPr lang="en-US" u="sng" dirty="0" smtClean="0"/>
          </a:p>
          <a:p>
            <a:r>
              <a:rPr lang="en-US" dirty="0" smtClean="0"/>
              <a:t>Dept. Health &amp; Human Services</a:t>
            </a:r>
          </a:p>
          <a:p>
            <a:pPr lvl="1"/>
            <a:r>
              <a:rPr lang="en-US" u="sng" dirty="0">
                <a:hlinkClick r:id="rId6"/>
              </a:rPr>
              <a:t>http://www.hhs.gov/hipaafaq/use/index.html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Psychiatric, Alcohol and Drug</a:t>
            </a:r>
          </a:p>
          <a:p>
            <a:pPr lvl="1"/>
            <a:r>
              <a:rPr lang="en-US" u="sng" dirty="0">
                <a:hlinkClick r:id="rId7"/>
              </a:rPr>
              <a:t>http://www.law.cornell.edu/uscode/text/42/290dd-2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01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State Law Preemption of HIPAA</a:t>
            </a:r>
            <a:endParaRPr lang="en-US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HIPAA’s Privacy Rule is preempted by state laws which are </a:t>
            </a:r>
            <a:r>
              <a:rPr lang="en-US" b="1" dirty="0" smtClean="0"/>
              <a:t>MORE</a:t>
            </a:r>
            <a:r>
              <a:rPr lang="en-US" dirty="0" smtClean="0"/>
              <a:t> stringent regarding privacy of PHI than the federal standards</a:t>
            </a:r>
          </a:p>
          <a:p>
            <a:r>
              <a:rPr lang="en-US" dirty="0" smtClean="0"/>
              <a:t>The federal standards of the Privacy Rule are the </a:t>
            </a:r>
            <a:r>
              <a:rPr lang="en-US" u="sng" dirty="0" smtClean="0"/>
              <a:t>baseline</a:t>
            </a:r>
            <a:r>
              <a:rPr lang="en-US" dirty="0" smtClean="0"/>
              <a:t>…if Oregon requires more stringent privacy, it wins!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Federal </a:t>
            </a:r>
            <a:r>
              <a:rPr lang="en-US" i="1" dirty="0" smtClean="0"/>
              <a:t>regulatory </a:t>
            </a:r>
            <a:r>
              <a:rPr lang="en-US" dirty="0" smtClean="0"/>
              <a:t>standard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63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PATIENT RIGHTS UNDER HIPAA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 to Receive Notice of Privacy Practices</a:t>
            </a:r>
          </a:p>
          <a:p>
            <a:r>
              <a:rPr lang="en-US" dirty="0" smtClean="0"/>
              <a:t>Right to Access Protected Health Information</a:t>
            </a:r>
          </a:p>
          <a:p>
            <a:r>
              <a:rPr lang="en-US" dirty="0" smtClean="0"/>
              <a:t>Right to Amend Protected Health Information</a:t>
            </a:r>
          </a:p>
          <a:p>
            <a:r>
              <a:rPr lang="en-US" dirty="0" smtClean="0"/>
              <a:t>Right to Accounting of Disclosures of Protected Health Information</a:t>
            </a:r>
          </a:p>
          <a:p>
            <a:r>
              <a:rPr lang="en-US" dirty="0" smtClean="0"/>
              <a:t>Right to Request A Specified Method of Communication</a:t>
            </a:r>
          </a:p>
          <a:p>
            <a:r>
              <a:rPr lang="en-US" dirty="0" smtClean="0"/>
              <a:t>Right to Request Restrictions on Use and Disclosure of Protected Health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8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PATIENT RIGHTS UNDER HIPAA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Right to Receive Notice of Privacy Practices</a:t>
            </a:r>
          </a:p>
          <a:p>
            <a:r>
              <a:rPr lang="en-US" sz="2800" b="1" dirty="0">
                <a:solidFill>
                  <a:schemeClr val="accent1"/>
                </a:solidFill>
              </a:rPr>
              <a:t>Right to Access Protected Health Information</a:t>
            </a:r>
          </a:p>
          <a:p>
            <a:r>
              <a:rPr lang="en-US" sz="2800" b="1" dirty="0">
                <a:solidFill>
                  <a:schemeClr val="accent1"/>
                </a:solidFill>
              </a:rPr>
              <a:t>Right to Amend Protected Health Information</a:t>
            </a:r>
          </a:p>
          <a:p>
            <a:r>
              <a:rPr lang="en-US" dirty="0"/>
              <a:t>Right to Accounting of Disclosures of Protected Health Information</a:t>
            </a:r>
          </a:p>
          <a:p>
            <a:r>
              <a:rPr lang="en-US" dirty="0"/>
              <a:t>Right to Request A Specified Method of Communication</a:t>
            </a:r>
          </a:p>
          <a:p>
            <a:r>
              <a:rPr lang="en-US" dirty="0"/>
              <a:t>Right to Request Restrictions on Use and Disclosure of Protected Health </a:t>
            </a:r>
            <a:r>
              <a:rPr lang="en-US" dirty="0" smtClean="0"/>
              <a:t>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89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PATHWAYS TO DISCLOSURE OF PROTECTED HEALTH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</a:rPr>
              <a:t>Treatment</a:t>
            </a:r>
            <a:endParaRPr lang="en-US" sz="3600" dirty="0" smtClean="0">
              <a:solidFill>
                <a:schemeClr val="accent1"/>
              </a:solidFill>
            </a:endParaRPr>
          </a:p>
          <a:p>
            <a:r>
              <a:rPr lang="en-US" sz="3600" dirty="0" smtClean="0">
                <a:solidFill>
                  <a:schemeClr val="accent1"/>
                </a:solidFill>
              </a:rPr>
              <a:t>Payment</a:t>
            </a:r>
          </a:p>
          <a:p>
            <a:r>
              <a:rPr lang="en-US" sz="3600" dirty="0" smtClean="0">
                <a:solidFill>
                  <a:schemeClr val="accent1"/>
                </a:solidFill>
              </a:rPr>
              <a:t>Operations</a:t>
            </a:r>
          </a:p>
          <a:p>
            <a:r>
              <a:rPr lang="en-US" sz="3600" u="sng" dirty="0" smtClean="0">
                <a:solidFill>
                  <a:schemeClr val="accent1"/>
                </a:solidFill>
              </a:rPr>
              <a:t>Patient Requests</a:t>
            </a:r>
            <a:endParaRPr lang="en-US" sz="3600" u="sng" dirty="0">
              <a:solidFill>
                <a:schemeClr val="accent1"/>
              </a:solidFill>
            </a:endParaRPr>
          </a:p>
        </p:txBody>
      </p:sp>
      <p:pic>
        <p:nvPicPr>
          <p:cNvPr id="2050" name="Picture 2" descr="C:\Users\Jen\AppData\Local\Microsoft\Windows\Temporary Internet Files\Content.IE5\SSSIRME8\MC900056597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80862" y="2926029"/>
            <a:ext cx="1233526" cy="181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90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100" dirty="0" smtClean="0"/>
              <a:t>Do I Need To Comply With HIPAA?</a:t>
            </a:r>
            <a:endParaRPr lang="en-US"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Use computers to send health information for administrative, financial purposes</a:t>
            </a:r>
          </a:p>
          <a:p>
            <a:pPr lvl="1"/>
            <a:r>
              <a:rPr lang="en-US" dirty="0" err="1" smtClean="0"/>
              <a:t>Ie</a:t>
            </a:r>
            <a:r>
              <a:rPr lang="en-US" dirty="0" smtClean="0"/>
              <a:t>, filing claims for insurance</a:t>
            </a:r>
          </a:p>
          <a:p>
            <a:r>
              <a:rPr lang="en-US" dirty="0" smtClean="0"/>
              <a:t>ORS 192.556(2)(c)</a:t>
            </a:r>
            <a:endParaRPr lang="en-US" dirty="0"/>
          </a:p>
        </p:txBody>
      </p:sp>
      <p:pic>
        <p:nvPicPr>
          <p:cNvPr id="9218" name="Picture 2" descr="C:\Users\Jen\AppData\Local\Microsoft\Windows\Temporary Internet Files\Content.IE5\L7CP2ZCI\MC90044142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3657143" cy="419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01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733800"/>
            <a:ext cx="8305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HIPAA COMPLIANT FORMS: </a:t>
            </a:r>
            <a:br>
              <a:rPr lang="en-US" dirty="0" smtClean="0"/>
            </a:br>
            <a:r>
              <a:rPr lang="en-US" dirty="0" smtClean="0"/>
              <a:t>ORS 192.566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4800600"/>
            <a:ext cx="8305800" cy="1235413"/>
          </a:xfrm>
        </p:spPr>
        <p:txBody>
          <a:bodyPr>
            <a:normAutofit/>
          </a:bodyPr>
          <a:lstStyle/>
          <a:p>
            <a:pPr marL="0" lvl="3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u="sng" dirty="0">
                <a:hlinkClick r:id="rId2"/>
              </a:rPr>
              <a:t>http://smileoregon.org/wp-content/uploads/2010/06/HIPAA-FORM.pdf</a:t>
            </a:r>
            <a:endParaRPr lang="en-US" sz="1200" dirty="0"/>
          </a:p>
          <a:p>
            <a:r>
              <a:rPr lang="en-US" u="sng" dirty="0">
                <a:hlinkClick r:id="rId3"/>
              </a:rPr>
              <a:t>http://</a:t>
            </a:r>
            <a:r>
              <a:rPr lang="en-US" u="sng" dirty="0" smtClean="0">
                <a:hlinkClick r:id="rId3"/>
              </a:rPr>
              <a:t>orcr.uoregon.edu/index.cfm?action=hipaa_auth</a:t>
            </a:r>
            <a:endParaRPr lang="en-US" u="sng" dirty="0" smtClean="0"/>
          </a:p>
          <a:p>
            <a:r>
              <a:rPr lang="en-US" u="sng" dirty="0" smtClean="0"/>
              <a:t>Go to </a:t>
            </a:r>
            <a:r>
              <a:rPr lang="en-US" u="sng" dirty="0" smtClean="0">
                <a:hlinkClick r:id="rId4"/>
              </a:rPr>
              <a:t>www.brotherslaw.com/articles</a:t>
            </a:r>
            <a:r>
              <a:rPr lang="en-US" u="sng" dirty="0" smtClean="0"/>
              <a:t> for Presentation and Links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0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Patient has right to see, get a copy of, and amend record</a:t>
            </a:r>
            <a:br>
              <a:rPr lang="en-US" dirty="0" smtClean="0"/>
            </a:br>
            <a:r>
              <a:rPr lang="en-US" dirty="0" smtClean="0"/>
              <a:t>ORS 192.553(1)(b)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What is a “record”?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Identifying Information</a:t>
            </a:r>
          </a:p>
          <a:p>
            <a:r>
              <a:rPr lang="en-US" dirty="0" smtClean="0"/>
              <a:t>Subjective Info Told to Doctor/Nurse/PA</a:t>
            </a:r>
          </a:p>
          <a:p>
            <a:r>
              <a:rPr lang="en-US" dirty="0" smtClean="0"/>
              <a:t>Exam/Test Results</a:t>
            </a:r>
          </a:p>
          <a:p>
            <a:r>
              <a:rPr lang="en-US" dirty="0" smtClean="0"/>
              <a:t>Treatment Received</a:t>
            </a:r>
          </a:p>
          <a:p>
            <a:r>
              <a:rPr lang="en-US" dirty="0" smtClean="0"/>
              <a:t>Medicine Prescribed</a:t>
            </a:r>
          </a:p>
          <a:p>
            <a:r>
              <a:rPr lang="en-US" dirty="0" smtClean="0"/>
              <a:t>Dr.’s Notations About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72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254</TotalTime>
  <Words>695</Words>
  <Application>Microsoft Office PowerPoint</Application>
  <PresentationFormat>On-screen Show (4:3)</PresentationFormat>
  <Paragraphs>133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Summer</vt:lpstr>
      <vt:lpstr>Health Information Portability &amp; Accountability Act</vt:lpstr>
      <vt:lpstr>TOPICS OF CONVERSATION</vt:lpstr>
      <vt:lpstr>State Law Preemption of HIPAA</vt:lpstr>
      <vt:lpstr>PATIENT RIGHTS UNDER HIPAA</vt:lpstr>
      <vt:lpstr>PATIENT RIGHTS UNDER HIPAA</vt:lpstr>
      <vt:lpstr>PATHWAYS TO DISCLOSURE OF PROTECTED HEALTH INFORMATION</vt:lpstr>
      <vt:lpstr>Do I Need To Comply With HIPAA?</vt:lpstr>
      <vt:lpstr>HIPAA COMPLIANT FORMS:  ORS 192.566 </vt:lpstr>
      <vt:lpstr>Patient has right to see, get a copy of, and amend record ORS 192.553(1)(b)</vt:lpstr>
      <vt:lpstr>MINORS’ RIGHTS TO RECORDS</vt:lpstr>
      <vt:lpstr>Power of Attorney</vt:lpstr>
      <vt:lpstr>PERSONAL REPRESENTATIVES</vt:lpstr>
      <vt:lpstr>HIPAA Form Specifics</vt:lpstr>
      <vt:lpstr>  SUMMARIES   DENIALS</vt:lpstr>
      <vt:lpstr>PATIENTS’ RIGHT TO AMEND</vt:lpstr>
      <vt:lpstr>Allowable Charges for Records</vt:lpstr>
      <vt:lpstr>What Would HIPAA do?</vt:lpstr>
      <vt:lpstr>SPECIALIZED TOPIC RECORDS</vt:lpstr>
      <vt:lpstr>ALCOHOL, DRUG &amp; PSYCHIATRIC RECORDS</vt:lpstr>
      <vt:lpstr>RESOURCES FOR HIPAA COMPLIANCE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Information Portability &amp; Accountability Act</dc:title>
  <dc:creator>Jen</dc:creator>
  <cp:lastModifiedBy>Jen</cp:lastModifiedBy>
  <cp:revision>12</cp:revision>
  <dcterms:created xsi:type="dcterms:W3CDTF">2013-02-14T16:33:39Z</dcterms:created>
  <dcterms:modified xsi:type="dcterms:W3CDTF">2013-02-18T18:56:34Z</dcterms:modified>
</cp:coreProperties>
</file>